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20"/>
  </p:notesMasterIdLst>
  <p:handoutMasterIdLst>
    <p:handoutMasterId r:id="rId21"/>
  </p:handoutMasterIdLst>
  <p:sldIdLst>
    <p:sldId id="339" r:id="rId2"/>
    <p:sldId id="334" r:id="rId3"/>
    <p:sldId id="335" r:id="rId4"/>
    <p:sldId id="312" r:id="rId5"/>
    <p:sldId id="293" r:id="rId6"/>
    <p:sldId id="314" r:id="rId7"/>
    <p:sldId id="331" r:id="rId8"/>
    <p:sldId id="313" r:id="rId9"/>
    <p:sldId id="317" r:id="rId10"/>
    <p:sldId id="318" r:id="rId11"/>
    <p:sldId id="319" r:id="rId12"/>
    <p:sldId id="332" r:id="rId13"/>
    <p:sldId id="328" r:id="rId14"/>
    <p:sldId id="340" r:id="rId15"/>
    <p:sldId id="338" r:id="rId16"/>
    <p:sldId id="306" r:id="rId17"/>
    <p:sldId id="322" r:id="rId18"/>
    <p:sldId id="341"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C00"/>
    <a:srgbClr val="FFFD78"/>
    <a:srgbClr val="580E1F"/>
    <a:srgbClr val="19121F"/>
    <a:srgbClr val="0000A0"/>
    <a:srgbClr val="000087"/>
    <a:srgbClr val="C69214"/>
    <a:srgbClr val="5B7F95"/>
    <a:srgbClr val="6D1226"/>
    <a:srgbClr val="881C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26" autoAdjust="0"/>
    <p:restoredTop sz="74031" autoAdjust="0"/>
  </p:normalViewPr>
  <p:slideViewPr>
    <p:cSldViewPr snapToGrid="0" snapToObjects="1">
      <p:cViewPr varScale="1">
        <p:scale>
          <a:sx n="125" d="100"/>
          <a:sy n="125" d="100"/>
        </p:scale>
        <p:origin x="1808" y="168"/>
      </p:cViewPr>
      <p:guideLst>
        <p:guide orient="horz" pos="161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49" d="100"/>
        <a:sy n="2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285AEC-48F6-974B-B02D-842DE4CA19D2}" type="datetimeFigureOut">
              <a:rPr lang="en-US" smtClean="0"/>
              <a:t>4/24/24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596CA4-195B-534F-B3C9-4FD2C318312F}" type="slidenum">
              <a:rPr lang="en-US" smtClean="0"/>
              <a:t>‹#›</a:t>
            </a:fld>
            <a:endParaRPr lang="en-US" dirty="0"/>
          </a:p>
        </p:txBody>
      </p:sp>
    </p:spTree>
    <p:extLst>
      <p:ext uri="{BB962C8B-B14F-4D97-AF65-F5344CB8AC3E}">
        <p14:creationId xmlns:p14="http://schemas.microsoft.com/office/powerpoint/2010/main" val="36366485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32C378-A1AA-634A-BDC7-DFEEA7139B4C}" type="datetimeFigureOut">
              <a:rPr lang="en-US" smtClean="0"/>
              <a:t>4/24/24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170377-F598-F04C-87AC-48DBA0C45F83}" type="slidenum">
              <a:rPr lang="en-US" smtClean="0"/>
              <a:t>‹#›</a:t>
            </a:fld>
            <a:endParaRPr lang="en-US" dirty="0"/>
          </a:p>
        </p:txBody>
      </p:sp>
    </p:spTree>
    <p:extLst>
      <p:ext uri="{BB962C8B-B14F-4D97-AF65-F5344CB8AC3E}">
        <p14:creationId xmlns:p14="http://schemas.microsoft.com/office/powerpoint/2010/main" val="133040092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 understand the context of this work, we need to first understand that computing demand is increasing at a rapidly accelerating rate part of the reason is from the rise of artificial intelligence such as </a:t>
            </a:r>
            <a:r>
              <a:rPr lang="en-US" dirty="0" err="1"/>
              <a:t>ChatGPT</a:t>
            </a:r>
            <a:r>
              <a:rPr lang="en-US" dirty="0"/>
              <a:t>. This figure identifies two eras of training compute the First Era where the training compute doubles every two years and the contemporary era where the training compute doubles every 3.4 months. The takeaway from this figure is that the training compute has grown by a factor of 10 billion since 2010.</a:t>
            </a:r>
          </a:p>
          <a:p>
            <a:endParaRPr lang="en-US" dirty="0"/>
          </a:p>
          <a:p>
            <a:endParaRPr lang="en-US" dirty="0"/>
          </a:p>
          <a:p>
            <a:r>
              <a:rPr lang="en-US" dirty="0"/>
              <a:t>.</a:t>
            </a:r>
          </a:p>
        </p:txBody>
      </p:sp>
      <p:sp>
        <p:nvSpPr>
          <p:cNvPr id="4" name="Slide Number Placeholder 3"/>
          <p:cNvSpPr>
            <a:spLocks noGrp="1"/>
          </p:cNvSpPr>
          <p:nvPr>
            <p:ph type="sldNum" sz="quarter" idx="5"/>
          </p:nvPr>
        </p:nvSpPr>
        <p:spPr/>
        <p:txBody>
          <a:bodyPr/>
          <a:lstStyle/>
          <a:p>
            <a:fld id="{DA170377-F598-F04C-87AC-48DBA0C45F83}" type="slidenum">
              <a:rPr lang="en-US" smtClean="0"/>
              <a:t>1</a:t>
            </a:fld>
            <a:endParaRPr lang="en-US" dirty="0"/>
          </a:p>
        </p:txBody>
      </p:sp>
    </p:spTree>
    <p:extLst>
      <p:ext uri="{BB962C8B-B14F-4D97-AF65-F5344CB8AC3E}">
        <p14:creationId xmlns:p14="http://schemas.microsoft.com/office/powerpoint/2010/main" val="1814097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Before we discuss the constraints, When migrating the workload, a question one may ask is that do we need a sophisticated migration technique to harness the lowest carbon intensity value at any given point in time. However, our analysis shows that if you can migrate to any region around the world, migrating once yields most of the carbon reduction. This is because </a:t>
            </a:r>
            <a:r>
              <a:rPr lang="en-US" b="0" i="0" dirty="0">
                <a:solidFill>
                  <a:srgbClr val="D1D2D3"/>
                </a:solidFill>
                <a:effectLst/>
                <a:highlight>
                  <a:srgbClr val="222529"/>
                </a:highlight>
                <a:latin typeface="Slack-Lato"/>
              </a:rPr>
              <a:t>while there are variability in carbon-intensity between particular regions, most of the carbon traces ordered such that complex techniques are not needed. Note that while there is a data transfer costs depending on the size of workload, we are only showing you the carbon reductions resulting from the spatial migration.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D1D2D3"/>
              </a:solidFill>
              <a:effectLst/>
              <a:highlight>
                <a:srgbClr val="222529"/>
              </a:highlight>
              <a:latin typeface="Slack-Lato"/>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solidFill>
                <a:srgbClr val="D1D2D3"/>
              </a:solidFill>
              <a:effectLst/>
              <a:highlight>
                <a:srgbClr val="222529"/>
              </a:highlight>
              <a:latin typeface="Slack-Lato"/>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A170377-F598-F04C-87AC-48DBA0C45F83}" type="slidenum">
              <a:rPr lang="en-US" smtClean="0"/>
              <a:t>10</a:t>
            </a:fld>
            <a:endParaRPr lang="en-US" dirty="0"/>
          </a:p>
        </p:txBody>
      </p:sp>
    </p:spTree>
    <p:extLst>
      <p:ext uri="{BB962C8B-B14F-4D97-AF65-F5344CB8AC3E}">
        <p14:creationId xmlns:p14="http://schemas.microsoft.com/office/powerpoint/2010/main" val="3218760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 far, I have been implying that we should all migrate the workloads to Sweden. However, every region has a capacity constraint. Our result shows that the capacity constraints dimmish the carbon reduction opportunity. As you can see from the figure, as the unused capacity decreases, the carbon reduction also decreases.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On top of that if we want to have high carbon reductions from spatial shifting, there will be an increased idleness in high intensity regions, and in over-provisioning in low intensity regions.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A170377-F598-F04C-87AC-48DBA0C45F83}" type="slidenum">
              <a:rPr lang="en-US" smtClean="0"/>
              <a:t>11</a:t>
            </a:fld>
            <a:endParaRPr lang="en-US" dirty="0"/>
          </a:p>
        </p:txBody>
      </p:sp>
    </p:spTree>
    <p:extLst>
      <p:ext uri="{BB962C8B-B14F-4D97-AF65-F5344CB8AC3E}">
        <p14:creationId xmlns:p14="http://schemas.microsoft.com/office/powerpoint/2010/main" val="1319832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Next we move on to Temporal shifting and we first want to look into </a:t>
            </a:r>
            <a:r>
              <a:rPr lang="en-US" dirty="0" err="1"/>
              <a:t>deferrability</a:t>
            </a:r>
            <a:r>
              <a:rPr lang="en-US" dirty="0"/>
              <a:t>, which a delay in the job start time, and this delay is called slack. Given a 24H slack, it can be seen that the carbon reductions decreases as the job length increases. Here you can see that we have 1H, 24H and 168H job length, and you can see that </a:t>
            </a:r>
            <a:r>
              <a:rPr lang="en-US" dirty="0" err="1"/>
              <a:t>d</a:t>
            </a:r>
            <a:r>
              <a:rPr lang="en-US" dirty="0" err="1">
                <a:solidFill>
                  <a:schemeClr val="tx1"/>
                </a:solidFill>
              </a:rPr>
              <a:t>eferrability</a:t>
            </a:r>
            <a:r>
              <a:rPr lang="en-US" dirty="0">
                <a:solidFill>
                  <a:schemeClr val="tx1"/>
                </a:solidFill>
              </a:rPr>
              <a:t> is beneficial for short jobs.</a:t>
            </a:r>
          </a:p>
          <a:p>
            <a:endParaRPr lang="en-US" dirty="0"/>
          </a:p>
        </p:txBody>
      </p:sp>
      <p:sp>
        <p:nvSpPr>
          <p:cNvPr id="4" name="Slide Number Placeholder 3"/>
          <p:cNvSpPr>
            <a:spLocks noGrp="1"/>
          </p:cNvSpPr>
          <p:nvPr>
            <p:ph type="sldNum" sz="quarter" idx="5"/>
          </p:nvPr>
        </p:nvSpPr>
        <p:spPr/>
        <p:txBody>
          <a:bodyPr/>
          <a:lstStyle/>
          <a:p>
            <a:fld id="{DA170377-F598-F04C-87AC-48DBA0C45F83}" type="slidenum">
              <a:rPr lang="en-US" smtClean="0"/>
              <a:t>12</a:t>
            </a:fld>
            <a:endParaRPr lang="en-US" dirty="0"/>
          </a:p>
        </p:txBody>
      </p:sp>
    </p:spTree>
    <p:extLst>
      <p:ext uri="{BB962C8B-B14F-4D97-AF65-F5344CB8AC3E}">
        <p14:creationId xmlns:p14="http://schemas.microsoft.com/office/powerpoint/2010/main" val="4086139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Next we look at the case where the workload can be suspended and resumed. It can be seen that adding </a:t>
            </a:r>
            <a:r>
              <a:rPr lang="en-US" dirty="0" err="1"/>
              <a:t>interruptibility</a:t>
            </a:r>
            <a:r>
              <a:rPr lang="en-US" dirty="0"/>
              <a:t> </a:t>
            </a:r>
            <a:r>
              <a:rPr lang="en-US" dirty="0">
                <a:solidFill>
                  <a:schemeClr val="tx1"/>
                </a:solidFill>
              </a:rPr>
              <a:t>augments the carbon reductions for long jobs, however, the majority of the carbon reductions still come from </a:t>
            </a:r>
            <a:r>
              <a:rPr lang="en-US" dirty="0" err="1">
                <a:solidFill>
                  <a:schemeClr val="tx1"/>
                </a:solidFill>
              </a:rPr>
              <a:t>deferrability</a:t>
            </a:r>
            <a:r>
              <a:rPr lang="en-US" dirty="0">
                <a:solidFill>
                  <a:schemeClr val="tx1"/>
                </a:solidFill>
              </a:rPr>
              <a:t>. </a:t>
            </a:r>
            <a:r>
              <a:rPr lang="en-US" dirty="0"/>
              <a:t>in reality there is overhead for </a:t>
            </a:r>
            <a:r>
              <a:rPr lang="en-US" dirty="0" err="1"/>
              <a:t>interruptitibility</a:t>
            </a:r>
            <a:r>
              <a:rPr lang="en-US" dirty="0"/>
              <a:t>, so the benefits diminish further</a:t>
            </a:r>
            <a:endParaRPr lang="en-US"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DA170377-F598-F04C-87AC-48DBA0C45F83}" type="slidenum">
              <a:rPr lang="en-US" smtClean="0"/>
              <a:t>13</a:t>
            </a:fld>
            <a:endParaRPr lang="en-US" dirty="0"/>
          </a:p>
        </p:txBody>
      </p:sp>
    </p:spTree>
    <p:extLst>
      <p:ext uri="{BB962C8B-B14F-4D97-AF65-F5344CB8AC3E}">
        <p14:creationId xmlns:p14="http://schemas.microsoft.com/office/powerpoint/2010/main" val="2308622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FFFFFF"/>
                </a:solidFill>
                <a:effectLst/>
                <a:latin typeface="Helvetica" pitchFamily="2" charset="0"/>
              </a:rPr>
              <a:t>Overall, the takeaway from temporal scheduling is that temporal scheduling offers more benefits to high variance regions (such as Oceania). However, the </a:t>
            </a:r>
            <a:r>
              <a:rPr lang="en-US" dirty="0"/>
              <a:t>high variance regions are generally low-carbon intensity regions. On the other hand, the low variance regions are </a:t>
            </a:r>
            <a:r>
              <a:rPr lang="en-US" dirty="0">
                <a:solidFill>
                  <a:schemeClr val="tx1"/>
                </a:solidFill>
              </a:rPr>
              <a:t>regions with high emissions but cannot enjoy the carbon reductions from temporal shifting, such as Asia. </a:t>
            </a:r>
            <a:endParaRPr lang="en-US" dirty="0"/>
          </a:p>
        </p:txBody>
      </p:sp>
      <p:sp>
        <p:nvSpPr>
          <p:cNvPr id="4" name="Slide Number Placeholder 3"/>
          <p:cNvSpPr>
            <a:spLocks noGrp="1"/>
          </p:cNvSpPr>
          <p:nvPr>
            <p:ph type="sldNum" sz="quarter" idx="5"/>
          </p:nvPr>
        </p:nvSpPr>
        <p:spPr/>
        <p:txBody>
          <a:bodyPr/>
          <a:lstStyle/>
          <a:p>
            <a:fld id="{DA170377-F598-F04C-87AC-48DBA0C45F83}" type="slidenum">
              <a:rPr lang="en-US" smtClean="0"/>
              <a:t>14</a:t>
            </a:fld>
            <a:endParaRPr lang="en-US" dirty="0"/>
          </a:p>
        </p:txBody>
      </p:sp>
    </p:spTree>
    <p:extLst>
      <p:ext uri="{BB962C8B-B14F-4D97-AF65-F5344CB8AC3E}">
        <p14:creationId xmlns:p14="http://schemas.microsoft.com/office/powerpoint/2010/main" val="4243954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analysis that we look into is the scenario where there is an increase in renewables. Let’s take a look at California. When California has higher renewable penetration, the region's average carbon intensity also decreases, causing carbon-agnostic scheduling to also yield lower emissions. This implies that the benefits of carbon-aware scheduling diminish as the world's energy supply becomes greener.</a:t>
            </a:r>
          </a:p>
          <a:p>
            <a:endParaRPr lang="en-US" dirty="0"/>
          </a:p>
        </p:txBody>
      </p:sp>
      <p:sp>
        <p:nvSpPr>
          <p:cNvPr id="4" name="Slide Number Placeholder 3"/>
          <p:cNvSpPr>
            <a:spLocks noGrp="1"/>
          </p:cNvSpPr>
          <p:nvPr>
            <p:ph type="sldNum" sz="quarter" idx="5"/>
          </p:nvPr>
        </p:nvSpPr>
        <p:spPr/>
        <p:txBody>
          <a:bodyPr/>
          <a:lstStyle/>
          <a:p>
            <a:fld id="{DA170377-F598-F04C-87AC-48DBA0C45F83}" type="slidenum">
              <a:rPr lang="en-US" smtClean="0"/>
              <a:t>15</a:t>
            </a:fld>
            <a:endParaRPr lang="en-US" dirty="0"/>
          </a:p>
        </p:txBody>
      </p:sp>
    </p:spTree>
    <p:extLst>
      <p:ext uri="{BB962C8B-B14F-4D97-AF65-F5344CB8AC3E}">
        <p14:creationId xmlns:p14="http://schemas.microsoft.com/office/powerpoint/2010/main" val="2778617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 conclude this talk, the takeaways for this work are the following: The practical for carbon reductions are limited and far from ideal.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For spatial shifting, sophisticated migration techniques are not needed in the ideal scenario. On top of that, Temporal shifting has limited gains for long jobs and low-variance regions, and this is the case for the current state of the world.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Furthermore, the benefits of carbon-aware workload scheduling will decrease as the world's energy supply becomes “greener”.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Note that while this talk focuses on a batch job, we also discuss the interactive jobs and real world-traces in our paper. Please check our paper for more details.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A170377-F598-F04C-87AC-48DBA0C45F83}" type="slidenum">
              <a:rPr lang="en-US" smtClean="0"/>
              <a:t>16</a:t>
            </a:fld>
            <a:endParaRPr lang="en-US" dirty="0"/>
          </a:p>
        </p:txBody>
      </p:sp>
    </p:spTree>
    <p:extLst>
      <p:ext uri="{BB962C8B-B14F-4D97-AF65-F5344CB8AC3E}">
        <p14:creationId xmlns:p14="http://schemas.microsoft.com/office/powerpoint/2010/main" val="2033271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170377-F598-F04C-87AC-48DBA0C45F83}" type="slidenum">
              <a:rPr lang="en-US" smtClean="0"/>
              <a:t>17</a:t>
            </a:fld>
            <a:endParaRPr lang="en-US" dirty="0"/>
          </a:p>
        </p:txBody>
      </p:sp>
    </p:spTree>
    <p:extLst>
      <p:ext uri="{BB962C8B-B14F-4D97-AF65-F5344CB8AC3E}">
        <p14:creationId xmlns:p14="http://schemas.microsoft.com/office/powerpoint/2010/main" val="223685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highlight>
                  <a:srgbClr val="FFFFFF"/>
                </a:highlight>
                <a:latin typeface="Arimo"/>
              </a:rPr>
              <a:t>Next, datacenter energy consumption is also rapidly accelerating. </a:t>
            </a:r>
          </a:p>
          <a:p>
            <a:endParaRPr lang="en-US" b="0" i="0" u="none" strike="noStrike" dirty="0">
              <a:solidFill>
                <a:srgbClr val="000000"/>
              </a:solidFill>
              <a:effectLst/>
              <a:highlight>
                <a:srgbClr val="FFFFFF"/>
              </a:highlight>
              <a:latin typeface="Arimo"/>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strike="noStrike" dirty="0">
                <a:solidFill>
                  <a:srgbClr val="33302E"/>
                </a:solidFill>
                <a:effectLst/>
                <a:highlight>
                  <a:srgbClr val="FFF1E5"/>
                </a:highlight>
                <a:latin typeface="Georgia" panose="02040502050405020303" pitchFamily="18" charset="0"/>
              </a:rPr>
              <a:t>Globally, electricity consumption from </a:t>
            </a:r>
            <a:r>
              <a:rPr lang="en-US" b="0" i="0" u="none" strike="noStrike" dirty="0" err="1">
                <a:solidFill>
                  <a:srgbClr val="33302E"/>
                </a:solidFill>
                <a:effectLst/>
                <a:highlight>
                  <a:srgbClr val="FFF1E5"/>
                </a:highlight>
                <a:latin typeface="Georgia" panose="02040502050405020303" pitchFamily="18" charset="0"/>
              </a:rPr>
              <a:t>datacentres</a:t>
            </a:r>
            <a:r>
              <a:rPr lang="en-US" b="0" i="0" u="none" strike="noStrike" dirty="0">
                <a:solidFill>
                  <a:srgbClr val="33302E"/>
                </a:solidFill>
                <a:effectLst/>
                <a:highlight>
                  <a:srgbClr val="FFF1E5"/>
                </a:highlight>
                <a:latin typeface="Georgia" panose="02040502050405020303" pitchFamily="18" charset="0"/>
              </a:rPr>
              <a:t>, are projected to increase substantially by 2026. For example,</a:t>
            </a:r>
            <a:r>
              <a:rPr lang="en-US" b="0" i="0" u="none" strike="noStrike" dirty="0">
                <a:solidFill>
                  <a:srgbClr val="000000"/>
                </a:solidFill>
                <a:effectLst/>
                <a:latin typeface="Arimo"/>
              </a:rPr>
              <a:t> the energy consumption in the US is predicted to grow  from 200 </a:t>
            </a:r>
            <a:r>
              <a:rPr lang="en-US" b="0" i="0" u="none" strike="noStrike" dirty="0" err="1">
                <a:solidFill>
                  <a:srgbClr val="000000"/>
                </a:solidFill>
                <a:effectLst/>
                <a:latin typeface="Arimo"/>
              </a:rPr>
              <a:t>TWh</a:t>
            </a:r>
            <a:r>
              <a:rPr lang="en-US" b="0" i="0" u="none" strike="noStrike" dirty="0">
                <a:solidFill>
                  <a:srgbClr val="000000"/>
                </a:solidFill>
                <a:effectLst/>
                <a:latin typeface="Arimo"/>
              </a:rPr>
              <a:t> in 2022 to almost 260 </a:t>
            </a:r>
            <a:r>
              <a:rPr lang="en-US" b="0" i="0" u="none" strike="noStrike" dirty="0" err="1">
                <a:solidFill>
                  <a:srgbClr val="000000"/>
                </a:solidFill>
                <a:effectLst/>
                <a:latin typeface="Arimo"/>
              </a:rPr>
              <a:t>TWh</a:t>
            </a:r>
            <a:r>
              <a:rPr lang="en-US" b="0" i="0" u="none" strike="noStrike" dirty="0">
                <a:solidFill>
                  <a:srgbClr val="000000"/>
                </a:solidFill>
                <a:effectLst/>
                <a:latin typeface="Arimo"/>
              </a:rPr>
              <a:t> in 2026. In Europe, datacenter electricity consumption was estimated to be below 100 </a:t>
            </a:r>
            <a:r>
              <a:rPr lang="en-US" b="0" i="0" u="none" strike="noStrike" dirty="0" err="1">
                <a:solidFill>
                  <a:srgbClr val="000000"/>
                </a:solidFill>
                <a:effectLst/>
                <a:latin typeface="Arimo"/>
              </a:rPr>
              <a:t>TWh</a:t>
            </a:r>
            <a:r>
              <a:rPr lang="en-US" b="0" i="0" u="none" strike="noStrike" dirty="0">
                <a:solidFill>
                  <a:srgbClr val="000000"/>
                </a:solidFill>
                <a:effectLst/>
                <a:latin typeface="Arimo"/>
              </a:rPr>
              <a:t> in 2022, while is it projected to be at 150 </a:t>
            </a:r>
            <a:r>
              <a:rPr lang="en-US" b="0" i="0" u="none" strike="noStrike" dirty="0" err="1">
                <a:solidFill>
                  <a:srgbClr val="000000"/>
                </a:solidFill>
                <a:effectLst/>
                <a:latin typeface="Arimo"/>
              </a:rPr>
              <a:t>TWh</a:t>
            </a:r>
            <a:r>
              <a:rPr lang="en-US" b="0" i="0" u="none" strike="noStrike" dirty="0">
                <a:solidFill>
                  <a:srgbClr val="000000"/>
                </a:solidFill>
                <a:effectLst/>
                <a:latin typeface="Arimo"/>
              </a:rPr>
              <a:t> in 2026.</a:t>
            </a:r>
            <a:endParaRPr lang="en-US" b="0" i="0" u="none" strike="noStrike" dirty="0">
              <a:solidFill>
                <a:srgbClr val="33302E"/>
              </a:solidFill>
              <a:effectLst/>
              <a:highlight>
                <a:srgbClr val="FFF1E5"/>
              </a:highlight>
              <a:latin typeface="Georgia" panose="02040502050405020303" pitchFamily="18" charset="0"/>
            </a:endParaRPr>
          </a:p>
          <a:p>
            <a:endParaRPr lang="en-US" b="0" i="0" u="none" strike="noStrike" dirty="0">
              <a:solidFill>
                <a:srgbClr val="000000"/>
              </a:solidFill>
              <a:effectLst/>
              <a:highlight>
                <a:srgbClr val="FFFFFF"/>
              </a:highlight>
              <a:latin typeface="Arimo"/>
            </a:endParaRPr>
          </a:p>
          <a:p>
            <a:endParaRPr lang="en-US" b="0" i="0" u="none" strike="noStrike" dirty="0">
              <a:solidFill>
                <a:srgbClr val="000000"/>
              </a:solidFill>
              <a:effectLst/>
              <a:highlight>
                <a:srgbClr val="FFFFFF"/>
              </a:highlight>
              <a:latin typeface="Arimo"/>
            </a:endParaRPr>
          </a:p>
          <a:p>
            <a:endParaRPr lang="en-US" b="0" i="0" u="none" strike="noStrike" dirty="0">
              <a:solidFill>
                <a:srgbClr val="000000"/>
              </a:solidFill>
              <a:effectLst/>
              <a:highlight>
                <a:srgbClr val="FFFFFF"/>
              </a:highlight>
              <a:latin typeface="Arimo"/>
            </a:endParaRPr>
          </a:p>
          <a:p>
            <a:endParaRPr lang="en-US" dirty="0"/>
          </a:p>
        </p:txBody>
      </p:sp>
      <p:sp>
        <p:nvSpPr>
          <p:cNvPr id="4" name="Slide Number Placeholder 3"/>
          <p:cNvSpPr>
            <a:spLocks noGrp="1"/>
          </p:cNvSpPr>
          <p:nvPr>
            <p:ph type="sldNum" sz="quarter" idx="5"/>
          </p:nvPr>
        </p:nvSpPr>
        <p:spPr/>
        <p:txBody>
          <a:bodyPr/>
          <a:lstStyle/>
          <a:p>
            <a:fld id="{DA170377-F598-F04C-87AC-48DBA0C45F83}" type="slidenum">
              <a:rPr lang="en-US" smtClean="0"/>
              <a:t>2</a:t>
            </a:fld>
            <a:endParaRPr lang="en-US" dirty="0"/>
          </a:p>
        </p:txBody>
      </p:sp>
    </p:spTree>
    <p:extLst>
      <p:ext uri="{BB962C8B-B14F-4D97-AF65-F5344CB8AC3E}">
        <p14:creationId xmlns:p14="http://schemas.microsoft.com/office/powerpoint/2010/main" val="3410741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computing demand continues to grow at a rapidly accelerating rate, the power usage effectiveness, PUE, however, is stalling. This causes the datacenters’ carbon footprint to also be increasing at a rapidly accelerating rate. This figure shows carbon emissions from ICT sector from 2007 to 2020. It can be seen that since 2015, the</a:t>
            </a:r>
            <a:r>
              <a:rPr lang="en-US" b="0" i="0" u="none" strike="noStrike" dirty="0">
                <a:solidFill>
                  <a:srgbClr val="363737"/>
                </a:solidFill>
                <a:effectLst/>
                <a:highlight>
                  <a:srgbClr val="FFFFFF"/>
                </a:highlight>
                <a:latin typeface="Spectral"/>
              </a:rPr>
              <a:t> total ICT emissions have increased by around 5%.</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 the computing demand grows at a rapidly accelerating rate,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 the datacenters’ carbon footprint is also rapidly accelerating. This figure shows that the power usage effectiveness, PUE, is stalling and the growth in computing demand outgrows the gains in energy-efficiency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figure shows that the power usage effectiveness, PUE, is stalling, however, as we discussed, the computing demand is increasing at accelerating rate. Since the growth in computing demand outgrows the gains in energy-efficiency, there is a rise in carbon footprint in the datacenters.</a:t>
            </a:r>
          </a:p>
          <a:p>
            <a:endParaRPr lang="en-US" dirty="0"/>
          </a:p>
          <a:p>
            <a:endParaRPr lang="en-US" dirty="0"/>
          </a:p>
          <a:p>
            <a:endParaRPr lang="en-US" dirty="0"/>
          </a:p>
          <a:p>
            <a:r>
              <a:rPr lang="en-US" dirty="0"/>
              <a:t>This figure shows carbon emissions from ICT sector from 2005 to 2020. It can be seen that since 2015, the</a:t>
            </a:r>
            <a:r>
              <a:rPr lang="en-US" b="0" i="0" u="none" strike="noStrike" dirty="0">
                <a:solidFill>
                  <a:srgbClr val="363737"/>
                </a:solidFill>
                <a:effectLst/>
                <a:highlight>
                  <a:srgbClr val="FFFFFF"/>
                </a:highlight>
                <a:latin typeface="Spectral"/>
              </a:rPr>
              <a:t> total ICT emissions have increased by around 5%.</a:t>
            </a:r>
            <a:endParaRPr lang="en-US" dirty="0"/>
          </a:p>
          <a:p>
            <a:endParaRPr lang="en-US" dirty="0"/>
          </a:p>
        </p:txBody>
      </p:sp>
      <p:sp>
        <p:nvSpPr>
          <p:cNvPr id="4" name="Slide Number Placeholder 3"/>
          <p:cNvSpPr>
            <a:spLocks noGrp="1"/>
          </p:cNvSpPr>
          <p:nvPr>
            <p:ph type="sldNum" sz="quarter" idx="5"/>
          </p:nvPr>
        </p:nvSpPr>
        <p:spPr/>
        <p:txBody>
          <a:bodyPr/>
          <a:lstStyle/>
          <a:p>
            <a:fld id="{DA170377-F598-F04C-87AC-48DBA0C45F83}" type="slidenum">
              <a:rPr lang="en-US" smtClean="0"/>
              <a:t>3</a:t>
            </a:fld>
            <a:endParaRPr lang="en-US" dirty="0"/>
          </a:p>
        </p:txBody>
      </p:sp>
    </p:spTree>
    <p:extLst>
      <p:ext uri="{BB962C8B-B14F-4D97-AF65-F5344CB8AC3E}">
        <p14:creationId xmlns:p14="http://schemas.microsoft.com/office/powerpoint/2010/main" val="1841042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 have discussed that there is a rise in computing demand, which affects the increase in energy demand, and hence impact the carbon emissions in datacenters. As a result, there is a need to make cloud computing sustainable and one of the ways this can be done is by optimizing for carbon efficiency.</a:t>
            </a:r>
          </a:p>
          <a:p>
            <a:endParaRPr lang="en-US" dirty="0"/>
          </a:p>
          <a:p>
            <a:endParaRPr lang="en-US" b="0" i="0" u="none" strike="noStrike" dirty="0">
              <a:solidFill>
                <a:srgbClr val="040C28"/>
              </a:solidFill>
              <a:effectLst/>
              <a:highlight>
                <a:srgbClr val="D3E3FD"/>
              </a:highlight>
              <a:latin typeface="Google Sans"/>
            </a:endParaRPr>
          </a:p>
        </p:txBody>
      </p:sp>
      <p:sp>
        <p:nvSpPr>
          <p:cNvPr id="4" name="Slide Number Placeholder 3"/>
          <p:cNvSpPr>
            <a:spLocks noGrp="1"/>
          </p:cNvSpPr>
          <p:nvPr>
            <p:ph type="sldNum" sz="quarter" idx="5"/>
          </p:nvPr>
        </p:nvSpPr>
        <p:spPr/>
        <p:txBody>
          <a:bodyPr/>
          <a:lstStyle/>
          <a:p>
            <a:fld id="{DA170377-F598-F04C-87AC-48DBA0C45F83}" type="slidenum">
              <a:rPr lang="en-US" smtClean="0"/>
              <a:t>4</a:t>
            </a:fld>
            <a:endParaRPr lang="en-US" dirty="0"/>
          </a:p>
        </p:txBody>
      </p:sp>
    </p:spTree>
    <p:extLst>
      <p:ext uri="{BB962C8B-B14F-4D97-AF65-F5344CB8AC3E}">
        <p14:creationId xmlns:p14="http://schemas.microsoft.com/office/powerpoint/2010/main" val="2220640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effectLst/>
                <a:latin typeface="Arial" panose="020B0604020202020204" pitchFamily="34" charset="0"/>
              </a:rPr>
              <a:t>Next, let me explain to you what carbon efficiency is</a:t>
            </a:r>
          </a:p>
          <a:p>
            <a:endParaRPr lang="en-US" b="0" i="0" u="none" strike="noStrike" dirty="0">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strike="noStrike" dirty="0">
                <a:effectLst/>
                <a:latin typeface="Arial" panose="020B0604020202020204" pitchFamily="34" charset="0"/>
              </a:rPr>
              <a:t>Supposed we have two datacenters one that is highly energy efficient, while the other one is highly energy inefficient. However, the first datacenter is powered by coal, while the other datacenter is powered by solar. This would mean that the first datacenter is highly carbon inefficient as it has high carbon footprint. However, the solar powered datacenter is highly carbon efficient for its low carbon footprint. In other words, the energy efficiency of a system depends on how much energy it consumes, while carbon efficiency of the system depends on how green its consumed energy is, regardless of the amount of energy consumed. So what this means is that h</a:t>
            </a:r>
            <a:r>
              <a:rPr lang="en-US" dirty="0"/>
              <a:t>ighly energy-efficient datacenters can still be carbon-inefficient.</a:t>
            </a:r>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DA170377-F598-F04C-87AC-48DBA0C45F83}" type="slidenum">
              <a:rPr lang="en-US" smtClean="0"/>
              <a:t>5</a:t>
            </a:fld>
            <a:endParaRPr lang="en-US" dirty="0"/>
          </a:p>
        </p:txBody>
      </p:sp>
    </p:spTree>
    <p:extLst>
      <p:ext uri="{BB962C8B-B14F-4D97-AF65-F5344CB8AC3E}">
        <p14:creationId xmlns:p14="http://schemas.microsoft.com/office/powerpoint/2010/main" val="1938200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am going to explain how we can optimize for carbon efficiency. Let’s look at the carbon intensity in California where there is a low-carbon period during the day for its solar availability and high carbon period at night when there is no sun. Now let’s suppose we have a workload that needs to be executed. Instead of running the workload right away, we can schedule the workload during the low-carbon periods, this is called temporal shifting. </a:t>
            </a:r>
          </a:p>
          <a:p>
            <a:endParaRPr lang="en-US" dirty="0"/>
          </a:p>
          <a:p>
            <a:r>
              <a:rPr lang="en-US" dirty="0"/>
              <a:t>Furthermore, let’s supposed we have two regions, region R with high carbon intensity for the electricity is coaled powered and another region, Sweden, with low carbon intensity for the electricity is hydroelectricity.  Instead of running the workload at the high carbon region, we can migrate the workload to the low-intensity region, this is called spatial shifting. </a:t>
            </a:r>
          </a:p>
          <a:p>
            <a:endParaRPr lang="en-US" dirty="0"/>
          </a:p>
          <a:p>
            <a:r>
              <a:rPr lang="en-US" dirty="0"/>
              <a:t>This can be seen that optimizing for carbon efficiency can be done by harnessing the </a:t>
            </a:r>
            <a:r>
              <a:rPr lang="en-US" dirty="0">
                <a:solidFill>
                  <a:schemeClr val="tx1"/>
                </a:solidFill>
              </a:rPr>
              <a:t>the variations of carbon intensity across time and locations.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A170377-F598-F04C-87AC-48DBA0C45F83}" type="slidenum">
              <a:rPr lang="en-US" smtClean="0"/>
              <a:t>6</a:t>
            </a:fld>
            <a:endParaRPr lang="en-US" dirty="0"/>
          </a:p>
        </p:txBody>
      </p:sp>
    </p:spTree>
    <p:extLst>
      <p:ext uri="{BB962C8B-B14F-4D97-AF65-F5344CB8AC3E}">
        <p14:creationId xmlns:p14="http://schemas.microsoft.com/office/powerpoint/2010/main" val="746397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Since temporal and spatial workload shifting depends on the magnitude and variability of carbon intensity of a region itself and a group of regions all together, it is unclear what the potential benefits of temporal and spatial workload shifting are at the current state of the world</a:t>
            </a:r>
          </a:p>
        </p:txBody>
      </p:sp>
      <p:sp>
        <p:nvSpPr>
          <p:cNvPr id="4" name="Slide Number Placeholder 3"/>
          <p:cNvSpPr>
            <a:spLocks noGrp="1"/>
          </p:cNvSpPr>
          <p:nvPr>
            <p:ph type="sldNum" sz="quarter" idx="5"/>
          </p:nvPr>
        </p:nvSpPr>
        <p:spPr/>
        <p:txBody>
          <a:bodyPr/>
          <a:lstStyle/>
          <a:p>
            <a:fld id="{DA170377-F598-F04C-87AC-48DBA0C45F83}" type="slidenum">
              <a:rPr lang="en-US" smtClean="0"/>
              <a:t>7</a:t>
            </a:fld>
            <a:endParaRPr lang="en-US" dirty="0"/>
          </a:p>
        </p:txBody>
      </p:sp>
    </p:spTree>
    <p:extLst>
      <p:ext uri="{BB962C8B-B14F-4D97-AF65-F5344CB8AC3E}">
        <p14:creationId xmlns:p14="http://schemas.microsoft.com/office/powerpoint/2010/main" val="3907673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scale </a:t>
            </a:r>
          </a:p>
          <a:p>
            <a:r>
              <a:rPr lang="en-US" dirty="0"/>
              <a:t>Total locations. DC locations, year, data resolution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 a result, our work focuses on quantifying the potential benefits and limitations of carbon reduction from temporal and spatial workload optimization</a:t>
            </a:r>
          </a:p>
          <a:p>
            <a:endParaRPr lang="en-US" dirty="0"/>
          </a:p>
          <a:p>
            <a:r>
              <a:rPr lang="en-US" dirty="0"/>
              <a:t>We used the dataset consists of 123 regions from Electricity Maps, encompassing 99 datacenters from Electricity Maps from the year 2020-2022 to conduct this analysis</a:t>
            </a:r>
          </a:p>
        </p:txBody>
      </p:sp>
      <p:sp>
        <p:nvSpPr>
          <p:cNvPr id="4" name="Slide Number Placeholder 3"/>
          <p:cNvSpPr>
            <a:spLocks noGrp="1"/>
          </p:cNvSpPr>
          <p:nvPr>
            <p:ph type="sldNum" sz="quarter" idx="5"/>
          </p:nvPr>
        </p:nvSpPr>
        <p:spPr/>
        <p:txBody>
          <a:bodyPr/>
          <a:lstStyle/>
          <a:p>
            <a:fld id="{DA170377-F598-F04C-87AC-48DBA0C45F83}" type="slidenum">
              <a:rPr lang="en-US" smtClean="0"/>
              <a:t>8</a:t>
            </a:fld>
            <a:endParaRPr lang="en-US" dirty="0"/>
          </a:p>
        </p:txBody>
      </p:sp>
    </p:spTree>
    <p:extLst>
      <p:ext uri="{BB962C8B-B14F-4D97-AF65-F5344CB8AC3E}">
        <p14:creationId xmlns:p14="http://schemas.microsoft.com/office/powerpoint/2010/main" val="4038515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spatial workload shifting by migrating a 1-hour batch job the lowest carbon intensity location globally, Sweden. The average carbon intensity across all 123 regions is </a:t>
            </a:r>
            <a:r>
              <a:rPr lang="en-US" b="0" i="0" dirty="0">
                <a:solidFill>
                  <a:srgbClr val="D1D2D3"/>
                </a:solidFill>
                <a:effectLst/>
                <a:highlight>
                  <a:srgbClr val="222529"/>
                </a:highlight>
                <a:latin typeface="Slack-Lato"/>
              </a:rPr>
              <a:t>368 gCo2Eq… </a:t>
            </a:r>
            <a:r>
              <a:rPr lang="en-US" dirty="0"/>
              <a:t>and by migrating all the job to Sweden, we can reduce the carbon emissions of the job to about 16 </a:t>
            </a:r>
            <a:r>
              <a:rPr lang="en-US" dirty="0" err="1"/>
              <a:t>gCOeq</a:t>
            </a:r>
            <a:r>
              <a:rPr lang="en-US" dirty="0"/>
              <a:t>.</a:t>
            </a:r>
          </a:p>
          <a:p>
            <a:r>
              <a:rPr lang="en-US" dirty="0"/>
              <a:t>What this means is that if everyone migrate their workload to </a:t>
            </a:r>
            <a:r>
              <a:rPr lang="en-US" dirty="0" err="1"/>
              <a:t>sweden</a:t>
            </a:r>
            <a:r>
              <a:rPr lang="en-US" dirty="0"/>
              <a:t>, we can reduce the carbon emissions of the whole world by 96%. </a:t>
            </a:r>
          </a:p>
          <a:p>
            <a:endParaRPr lang="en-US" dirty="0"/>
          </a:p>
          <a:p>
            <a:endParaRPr lang="en-US" dirty="0"/>
          </a:p>
          <a:p>
            <a:r>
              <a:rPr lang="en-US" dirty="0"/>
              <a:t>The figure on the right shows an average emission of a 1-hour batch job for each geographical region before getting migrated to Sweden.</a:t>
            </a:r>
          </a:p>
          <a:p>
            <a:endParaRPr lang="en-US" dirty="0"/>
          </a:p>
          <a:p>
            <a:r>
              <a:rPr lang="en-US" dirty="0"/>
              <a:t>This result shows that there is a seemingly a large potential for carbon reduction for spatial shifting</a:t>
            </a:r>
          </a:p>
          <a:p>
            <a:endParaRPr lang="en-US" dirty="0"/>
          </a:p>
          <a:p>
            <a:endParaRPr lang="en-US" dirty="0"/>
          </a:p>
          <a:p>
            <a:endParaRPr lang="en-US" dirty="0"/>
          </a:p>
          <a:p>
            <a:r>
              <a:rPr lang="en-US" b="0" i="0" dirty="0">
                <a:solidFill>
                  <a:srgbClr val="D1D2D3"/>
                </a:solidFill>
                <a:effectLst/>
                <a:highlight>
                  <a:srgbClr val="222529"/>
                </a:highlight>
                <a:latin typeface="Slack-Lato"/>
              </a:rPr>
              <a:t>average carbon intensity globally is 368", mention “the average carbon intensity globally, across all the 123 regions, is 368 gCo2Eq…</a:t>
            </a:r>
            <a:endParaRPr lang="en-US" dirty="0"/>
          </a:p>
        </p:txBody>
      </p:sp>
      <p:sp>
        <p:nvSpPr>
          <p:cNvPr id="4" name="Slide Number Placeholder 3"/>
          <p:cNvSpPr>
            <a:spLocks noGrp="1"/>
          </p:cNvSpPr>
          <p:nvPr>
            <p:ph type="sldNum" sz="quarter" idx="5"/>
          </p:nvPr>
        </p:nvSpPr>
        <p:spPr/>
        <p:txBody>
          <a:bodyPr/>
          <a:lstStyle/>
          <a:p>
            <a:fld id="{DA170377-F598-F04C-87AC-48DBA0C45F83}" type="slidenum">
              <a:rPr lang="en-US" smtClean="0"/>
              <a:t>9</a:t>
            </a:fld>
            <a:endParaRPr lang="en-US" dirty="0"/>
          </a:p>
        </p:txBody>
      </p:sp>
    </p:spTree>
    <p:extLst>
      <p:ext uri="{BB962C8B-B14F-4D97-AF65-F5344CB8AC3E}">
        <p14:creationId xmlns:p14="http://schemas.microsoft.com/office/powerpoint/2010/main" val="13109391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7DD3EB-D537-6044-B18C-334C5DF63F18}"/>
              </a:ext>
            </a:extLst>
          </p:cNvPr>
          <p:cNvPicPr>
            <a:picLocks/>
          </p:cNvPicPr>
          <p:nvPr userDrawn="1"/>
        </p:nvPicPr>
        <p:blipFill rotWithShape="1">
          <a:blip r:embed="rId2" cstate="print">
            <a:extLst>
              <a:ext uri="{28A0092B-C50C-407E-A947-70E740481C1C}">
                <a14:useLocalDpi xmlns:a14="http://schemas.microsoft.com/office/drawing/2010/main"/>
              </a:ext>
            </a:extLst>
          </a:blip>
          <a:srcRect r="-138"/>
          <a:stretch/>
        </p:blipFill>
        <p:spPr>
          <a:xfrm>
            <a:off x="-1" y="1"/>
            <a:ext cx="9156561" cy="5143500"/>
          </a:xfrm>
          <a:prstGeom prst="rect">
            <a:avLst/>
          </a:prstGeom>
        </p:spPr>
      </p:pic>
    </p:spTree>
    <p:extLst>
      <p:ext uri="{BB962C8B-B14F-4D97-AF65-F5344CB8AC3E}">
        <p14:creationId xmlns:p14="http://schemas.microsoft.com/office/powerpoint/2010/main" val="426315288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2559B1-2182-944E-A804-0BF006C275D3}"/>
              </a:ext>
            </a:extLst>
          </p:cNvPr>
          <p:cNvSpPr/>
          <p:nvPr userDrawn="1"/>
        </p:nvSpPr>
        <p:spPr>
          <a:xfrm>
            <a:off x="0" y="0"/>
            <a:ext cx="9144001" cy="5143500"/>
          </a:xfrm>
          <a:prstGeom prst="rect">
            <a:avLst/>
          </a:prstGeom>
          <a:solidFill>
            <a:srgbClr val="6D1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9">
            <a:extLst>
              <a:ext uri="{FF2B5EF4-FFF2-40B4-BE49-F238E27FC236}">
                <a16:creationId xmlns:a16="http://schemas.microsoft.com/office/drawing/2014/main" id="{C2B2B4E6-681F-794B-8B5A-D171C2CDA351}"/>
              </a:ext>
            </a:extLst>
          </p:cNvPr>
          <p:cNvSpPr>
            <a:spLocks noGrp="1"/>
          </p:cNvSpPr>
          <p:nvPr>
            <p:ph sz="quarter" idx="10" hasCustomPrompt="1"/>
          </p:nvPr>
        </p:nvSpPr>
        <p:spPr>
          <a:xfrm>
            <a:off x="1962150" y="3860699"/>
            <a:ext cx="5219700" cy="1018029"/>
          </a:xfrm>
          <a:prstGeom prst="rect">
            <a:avLst/>
          </a:prstGeom>
        </p:spPr>
        <p:txBody>
          <a:bodyPr/>
          <a:lstStyle>
            <a:lvl1pPr marL="0" indent="0" algn="ctr">
              <a:buNone/>
              <a:defRPr sz="10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03225" indent="0">
              <a:buNone/>
              <a:defRPr/>
            </a:lvl2pPr>
            <a:lvl3pPr marL="914400" indent="0">
              <a:buNone/>
              <a:defRPr/>
            </a:lvl3pPr>
            <a:lvl4pPr marL="1371600" indent="0">
              <a:buNone/>
              <a:defRPr/>
            </a:lvl4pPr>
            <a:lvl5pPr marL="1828800" indent="0">
              <a:buNone/>
              <a:defRPr/>
            </a:lvl5pPr>
          </a:lstStyle>
          <a:p>
            <a:pPr lvl="0"/>
            <a:r>
              <a:rPr lang="en-US" dirty="0"/>
              <a:t>John Smith</a:t>
            </a:r>
            <a:br>
              <a:rPr lang="en-US" dirty="0"/>
            </a:br>
            <a:r>
              <a:rPr lang="en-US" dirty="0" err="1"/>
              <a:t>john.smith@cs.umass.edu</a:t>
            </a:r>
            <a:br>
              <a:rPr lang="en-US" dirty="0"/>
            </a:br>
            <a:r>
              <a:rPr lang="en-US" dirty="0"/>
              <a:t>413.545.5555</a:t>
            </a:r>
          </a:p>
          <a:p>
            <a:pPr lvl="0"/>
            <a:r>
              <a:rPr lang="en-US" dirty="0" err="1"/>
              <a:t>cics.umass.edu</a:t>
            </a:r>
            <a:r>
              <a:rPr lang="en-US" dirty="0"/>
              <a:t> | #</a:t>
            </a:r>
            <a:r>
              <a:rPr lang="en-US" dirty="0" err="1"/>
              <a:t>twitterhandle</a:t>
            </a:r>
            <a:r>
              <a:rPr lang="en-US" dirty="0"/>
              <a:t> | @</a:t>
            </a:r>
            <a:r>
              <a:rPr lang="en-US" dirty="0" err="1"/>
              <a:t>instagramhandle</a:t>
            </a:r>
            <a:endParaRPr lang="en-US" dirty="0"/>
          </a:p>
        </p:txBody>
      </p:sp>
      <p:sp>
        <p:nvSpPr>
          <p:cNvPr id="6" name="Rectangle 5">
            <a:extLst>
              <a:ext uri="{FF2B5EF4-FFF2-40B4-BE49-F238E27FC236}">
                <a16:creationId xmlns:a16="http://schemas.microsoft.com/office/drawing/2014/main" id="{BA9441E6-F496-B84C-9E0E-A6C9AA09588A}"/>
              </a:ext>
            </a:extLst>
          </p:cNvPr>
          <p:cNvSpPr/>
          <p:nvPr userDrawn="1"/>
        </p:nvSpPr>
        <p:spPr>
          <a:xfrm>
            <a:off x="2274544" y="2926869"/>
            <a:ext cx="4594912" cy="369332"/>
          </a:xfrm>
          <a:prstGeom prst="rect">
            <a:avLst/>
          </a:prstGeom>
        </p:spPr>
        <p:txBody>
          <a:bodyPr wrap="none">
            <a:spAutoFit/>
          </a:bodyPr>
          <a:lstStyle/>
          <a:p>
            <a:pPr algn="ctr"/>
            <a:r>
              <a:rPr lang="en-US" b="1" dirty="0">
                <a:solidFill>
                  <a:schemeClr val="bg1"/>
                </a:solidFill>
                <a:latin typeface="Arial" panose="020B0604020202020204" pitchFamily="34" charset="0"/>
                <a:ea typeface="Open Sans" panose="020B0606030504020204" pitchFamily="34" charset="0"/>
                <a:cs typeface="Arial" panose="020B0604020202020204" pitchFamily="34" charset="0"/>
              </a:rPr>
              <a:t>COMPUTING FOR THE COMMON GOOD</a:t>
            </a:r>
          </a:p>
        </p:txBody>
      </p:sp>
      <p:pic>
        <p:nvPicPr>
          <p:cNvPr id="7" name="Picture 6">
            <a:extLst>
              <a:ext uri="{FF2B5EF4-FFF2-40B4-BE49-F238E27FC236}">
                <a16:creationId xmlns:a16="http://schemas.microsoft.com/office/drawing/2014/main" id="{E0E532CF-FCEC-2B4B-9044-5DC13676D11C}"/>
              </a:ext>
            </a:extLst>
          </p:cNvPr>
          <p:cNvPicPr>
            <a:picLocks noChangeAspect="1"/>
          </p:cNvPicPr>
          <p:nvPr userDrawn="1"/>
        </p:nvPicPr>
        <p:blipFill>
          <a:blip r:embed="rId2"/>
          <a:stretch>
            <a:fillRect/>
          </a:stretch>
        </p:blipFill>
        <p:spPr>
          <a:xfrm>
            <a:off x="2344057" y="1854262"/>
            <a:ext cx="4448629" cy="769955"/>
          </a:xfrm>
          <a:prstGeom prst="rect">
            <a:avLst/>
          </a:prstGeom>
        </p:spPr>
      </p:pic>
    </p:spTree>
    <p:extLst>
      <p:ext uri="{BB962C8B-B14F-4D97-AF65-F5344CB8AC3E}">
        <p14:creationId xmlns:p14="http://schemas.microsoft.com/office/powerpoint/2010/main" val="70677866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B9779-B213-825A-C7B0-AE4554718BF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D190BC79-74CA-FB17-E860-3D240DDB9336}"/>
              </a:ext>
            </a:extLst>
          </p:cNvPr>
          <p:cNvSpPr>
            <a:spLocks noGrp="1"/>
          </p:cNvSpPr>
          <p:nvPr>
            <p:ph type="sldNum" sz="quarter" idx="10"/>
          </p:nvPr>
        </p:nvSpPr>
        <p:spPr/>
        <p:txBody>
          <a:bodyPr/>
          <a:lstStyle/>
          <a:p>
            <a:fld id="{4740AEA5-A348-2949-9B8B-EA763C54C64D}" type="slidenum">
              <a:rPr lang="en-US" smtClean="0"/>
              <a:t>‹#›</a:t>
            </a:fld>
            <a:endParaRPr lang="en-US"/>
          </a:p>
        </p:txBody>
      </p:sp>
    </p:spTree>
    <p:extLst>
      <p:ext uri="{BB962C8B-B14F-4D97-AF65-F5344CB8AC3E}">
        <p14:creationId xmlns:p14="http://schemas.microsoft.com/office/powerpoint/2010/main" val="417511214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E34CB-7495-634E-AC79-D0502C7DEB7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DBBF4EA-1B31-104A-8367-90F181C538D2}"/>
              </a:ext>
            </a:extLst>
          </p:cNvPr>
          <p:cNvSpPr>
            <a:spLocks noGrp="1"/>
          </p:cNvSpPr>
          <p:nvPr>
            <p:ph type="sldNum" sz="quarter" idx="10"/>
          </p:nvPr>
        </p:nvSpPr>
        <p:spPr/>
        <p:txBody>
          <a:bodyPr/>
          <a:lstStyle/>
          <a:p>
            <a:fld id="{4740AEA5-A348-2949-9B8B-EA763C54C64D}" type="slidenum">
              <a:rPr lang="en-US" smtClean="0"/>
              <a:t>‹#›</a:t>
            </a:fld>
            <a:endParaRPr lang="en-US"/>
          </a:p>
        </p:txBody>
      </p:sp>
      <p:pic>
        <p:nvPicPr>
          <p:cNvPr id="5" name="Picture 4">
            <a:extLst>
              <a:ext uri="{FF2B5EF4-FFF2-40B4-BE49-F238E27FC236}">
                <a16:creationId xmlns:a16="http://schemas.microsoft.com/office/drawing/2014/main" id="{70A691B2-8E15-AE43-82A8-00FB2C9B4CA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a:stretch/>
        </p:blipFill>
        <p:spPr>
          <a:xfrm>
            <a:off x="0" y="0"/>
            <a:ext cx="9144000" cy="5143500"/>
          </a:xfrm>
          <a:prstGeom prst="rect">
            <a:avLst/>
          </a:prstGeom>
        </p:spPr>
      </p:pic>
      <p:pic>
        <p:nvPicPr>
          <p:cNvPr id="7" name="Picture 6">
            <a:extLst>
              <a:ext uri="{FF2B5EF4-FFF2-40B4-BE49-F238E27FC236}">
                <a16:creationId xmlns:a16="http://schemas.microsoft.com/office/drawing/2014/main" id="{1B4A4073-3BC6-5044-A0DD-9FEB04811FA0}"/>
              </a:ext>
            </a:extLst>
          </p:cNvPr>
          <p:cNvPicPr>
            <a:picLocks noChangeAspect="1"/>
          </p:cNvPicPr>
          <p:nvPr userDrawn="1"/>
        </p:nvPicPr>
        <p:blipFill>
          <a:blip r:embed="rId3"/>
          <a:stretch>
            <a:fillRect/>
          </a:stretch>
        </p:blipFill>
        <p:spPr>
          <a:xfrm>
            <a:off x="3105594" y="673607"/>
            <a:ext cx="3897550" cy="674577"/>
          </a:xfrm>
          <a:prstGeom prst="rect">
            <a:avLst/>
          </a:prstGeom>
        </p:spPr>
      </p:pic>
    </p:spTree>
    <p:extLst>
      <p:ext uri="{BB962C8B-B14F-4D97-AF65-F5344CB8AC3E}">
        <p14:creationId xmlns:p14="http://schemas.microsoft.com/office/powerpoint/2010/main" val="384677553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C">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CB5323-14F5-E74C-B376-27907E9E1BCB}"/>
              </a:ext>
            </a:extLst>
          </p:cNvPr>
          <p:cNvSpPr>
            <a:spLocks noGrp="1"/>
          </p:cNvSpPr>
          <p:nvPr>
            <p:ph type="sldNum" sz="quarter" idx="10"/>
          </p:nvPr>
        </p:nvSpPr>
        <p:spPr/>
        <p:txBody>
          <a:bodyPr/>
          <a:lstStyle/>
          <a:p>
            <a:fld id="{4740AEA5-A348-2949-9B8B-EA763C54C64D}" type="slidenum">
              <a:rPr lang="en-US" smtClean="0"/>
              <a:t>‹#›</a:t>
            </a:fld>
            <a:endParaRPr lang="en-US"/>
          </a:p>
        </p:txBody>
      </p:sp>
      <p:pic>
        <p:nvPicPr>
          <p:cNvPr id="6" name="Picture 5">
            <a:extLst>
              <a:ext uri="{FF2B5EF4-FFF2-40B4-BE49-F238E27FC236}">
                <a16:creationId xmlns:a16="http://schemas.microsoft.com/office/drawing/2014/main" id="{254FF55B-441C-2C4C-B8E8-72FA72294EF8}"/>
              </a:ext>
            </a:extLst>
          </p:cNvPr>
          <p:cNvPicPr>
            <a:picLocks noChangeAspect="1"/>
          </p:cNvPicPr>
          <p:nvPr userDrawn="1"/>
        </p:nvPicPr>
        <p:blipFill rotWithShape="1">
          <a:blip r:embed="rId2"/>
          <a:srcRect l="16343" b="19138"/>
          <a:stretch/>
        </p:blipFill>
        <p:spPr>
          <a:xfrm>
            <a:off x="0" y="-25274"/>
            <a:ext cx="9144000" cy="5168774"/>
          </a:xfrm>
          <a:prstGeom prst="rect">
            <a:avLst/>
          </a:prstGeom>
        </p:spPr>
      </p:pic>
      <p:pic>
        <p:nvPicPr>
          <p:cNvPr id="5" name="Picture 4">
            <a:extLst>
              <a:ext uri="{FF2B5EF4-FFF2-40B4-BE49-F238E27FC236}">
                <a16:creationId xmlns:a16="http://schemas.microsoft.com/office/drawing/2014/main" id="{37A09B57-C688-474D-BB9B-C9FC1206F3C9}"/>
              </a:ext>
            </a:extLst>
          </p:cNvPr>
          <p:cNvPicPr>
            <a:picLocks noChangeAspect="1"/>
          </p:cNvPicPr>
          <p:nvPr userDrawn="1"/>
        </p:nvPicPr>
        <p:blipFill>
          <a:blip r:embed="rId3"/>
          <a:stretch>
            <a:fillRect/>
          </a:stretch>
        </p:blipFill>
        <p:spPr>
          <a:xfrm>
            <a:off x="4724400" y="376066"/>
            <a:ext cx="3984170" cy="689568"/>
          </a:xfrm>
          <a:prstGeom prst="rect">
            <a:avLst/>
          </a:prstGeom>
        </p:spPr>
      </p:pic>
    </p:spTree>
    <p:extLst>
      <p:ext uri="{BB962C8B-B14F-4D97-AF65-F5344CB8AC3E}">
        <p14:creationId xmlns:p14="http://schemas.microsoft.com/office/powerpoint/2010/main" val="5037521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57251" y="1251751"/>
            <a:ext cx="8050409" cy="3384200"/>
          </a:xfrm>
          <a:prstGeom prst="rect">
            <a:avLst/>
          </a:prstGeom>
        </p:spPr>
        <p:txBody>
          <a:bodyPr vert="horz"/>
          <a:lstStyle>
            <a:lvl1pPr marL="228600" indent="-227013">
              <a:buClr>
                <a:schemeClr val="tx1"/>
              </a:buClr>
              <a:defRPr sz="18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573088" indent="-285750" defTabSz="455613">
              <a:buClr>
                <a:schemeClr val="tx1"/>
              </a:buClr>
              <a:defRPr sz="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862013" indent="-228600">
              <a:buClr>
                <a:schemeClr val="tx1"/>
              </a:buClr>
              <a:defRPr sz="11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139825" indent="-228600">
              <a:buClr>
                <a:schemeClr val="tx1"/>
              </a:buClr>
              <a:defRPr sz="11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1427163" indent="-228600">
              <a:buClr>
                <a:schemeClr val="tx1"/>
              </a:buClr>
              <a:defRPr sz="1050">
                <a:solidFill>
                  <a:schemeClr val="tx1"/>
                </a:solidFill>
                <a:latin typeface="Arial" panose="020B0604020202020204" pitchFamily="34" charset="0"/>
                <a:ea typeface="Open Sans" panose="020B0606030504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4"/>
          <p:cNvSpPr>
            <a:spLocks noGrp="1"/>
          </p:cNvSpPr>
          <p:nvPr>
            <p:ph type="sldNum" sz="quarter" idx="4"/>
          </p:nvPr>
        </p:nvSpPr>
        <p:spPr>
          <a:xfrm>
            <a:off x="6774061" y="4688375"/>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740AEA5-A348-2949-9B8B-EA763C54C64D}" type="slidenum">
              <a:rPr lang="en-US" smtClean="0"/>
              <a:t>‹#›</a:t>
            </a:fld>
            <a:endParaRPr lang="en-US"/>
          </a:p>
        </p:txBody>
      </p:sp>
      <p:sp>
        <p:nvSpPr>
          <p:cNvPr id="37" name="Right Triangle 36">
            <a:extLst>
              <a:ext uri="{FF2B5EF4-FFF2-40B4-BE49-F238E27FC236}">
                <a16:creationId xmlns:a16="http://schemas.microsoft.com/office/drawing/2014/main" id="{DC2A146A-FB54-664E-9B8F-082B3D783540}"/>
              </a:ext>
            </a:extLst>
          </p:cNvPr>
          <p:cNvSpPr/>
          <p:nvPr userDrawn="1"/>
        </p:nvSpPr>
        <p:spPr>
          <a:xfrm rot="5400000">
            <a:off x="1" y="0"/>
            <a:ext cx="857250" cy="857250"/>
          </a:xfrm>
          <a:prstGeom prst="rtTriangle">
            <a:avLst/>
          </a:prstGeom>
          <a:solidFill>
            <a:srgbClr val="6D1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14FDE93C-35C5-4648-819D-D5F1B2D9DB31}"/>
              </a:ext>
            </a:extLst>
          </p:cNvPr>
          <p:cNvSpPr>
            <a:spLocks noGrp="1"/>
          </p:cNvSpPr>
          <p:nvPr>
            <p:ph type="title"/>
          </p:nvPr>
        </p:nvSpPr>
        <p:spPr>
          <a:xfrm>
            <a:off x="857251" y="330929"/>
            <a:ext cx="8050409" cy="745281"/>
          </a:xfrm>
          <a:effectLst/>
        </p:spPr>
        <p:txBody>
          <a:bodyPr/>
          <a:lstStyle>
            <a:lvl1pPr>
              <a:defRPr sz="2800">
                <a:solidFill>
                  <a:srgbClr val="6D1226"/>
                </a:solidFill>
                <a:effectLst/>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3139135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Slide Number Placeholder 4"/>
          <p:cNvSpPr>
            <a:spLocks noGrp="1"/>
          </p:cNvSpPr>
          <p:nvPr>
            <p:ph type="sldNum" sz="quarter" idx="4"/>
          </p:nvPr>
        </p:nvSpPr>
        <p:spPr>
          <a:xfrm>
            <a:off x="6774061" y="4688375"/>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740AEA5-A348-2949-9B8B-EA763C54C64D}" type="slidenum">
              <a:rPr lang="en-US" smtClean="0"/>
              <a:t>‹#›</a:t>
            </a:fld>
            <a:endParaRPr lang="en-US"/>
          </a:p>
        </p:txBody>
      </p:sp>
      <p:sp>
        <p:nvSpPr>
          <p:cNvPr id="11" name="Right Triangle 10">
            <a:extLst>
              <a:ext uri="{FF2B5EF4-FFF2-40B4-BE49-F238E27FC236}">
                <a16:creationId xmlns:a16="http://schemas.microsoft.com/office/drawing/2014/main" id="{6B28F401-1E86-6D4F-8691-B78833419CE7}"/>
              </a:ext>
            </a:extLst>
          </p:cNvPr>
          <p:cNvSpPr/>
          <p:nvPr userDrawn="1"/>
        </p:nvSpPr>
        <p:spPr>
          <a:xfrm rot="5400000">
            <a:off x="1" y="0"/>
            <a:ext cx="857250" cy="857250"/>
          </a:xfrm>
          <a:prstGeom prst="rtTriangle">
            <a:avLst/>
          </a:prstGeom>
          <a:solidFill>
            <a:srgbClr val="6D1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A2887EF7-5929-0A41-9C8B-3B6BBAEDFE2F}"/>
              </a:ext>
            </a:extLst>
          </p:cNvPr>
          <p:cNvSpPr>
            <a:spLocks noGrp="1"/>
          </p:cNvSpPr>
          <p:nvPr>
            <p:ph type="title"/>
          </p:nvPr>
        </p:nvSpPr>
        <p:spPr>
          <a:xfrm>
            <a:off x="1055824" y="635154"/>
            <a:ext cx="7229760" cy="745281"/>
          </a:xfrm>
          <a:effectLst/>
        </p:spPr>
        <p:txBody>
          <a:bodyPr/>
          <a:lstStyle>
            <a:lvl1pPr algn="ctr">
              <a:defRPr sz="2800">
                <a:solidFill>
                  <a:srgbClr val="6D1226"/>
                </a:solidFill>
                <a:effectLst/>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03010826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Picture">
    <p:spTree>
      <p:nvGrpSpPr>
        <p:cNvPr id="1" name=""/>
        <p:cNvGrpSpPr/>
        <p:nvPr/>
      </p:nvGrpSpPr>
      <p:grpSpPr>
        <a:xfrm>
          <a:off x="0" y="0"/>
          <a:ext cx="0" cy="0"/>
          <a:chOff x="0" y="0"/>
          <a:chExt cx="0" cy="0"/>
        </a:xfrm>
      </p:grpSpPr>
      <p:sp>
        <p:nvSpPr>
          <p:cNvPr id="7" name="Rectangle 6"/>
          <p:cNvSpPr/>
          <p:nvPr userDrawn="1"/>
        </p:nvSpPr>
        <p:spPr>
          <a:xfrm>
            <a:off x="1" y="5016499"/>
            <a:ext cx="9144000" cy="127001"/>
          </a:xfrm>
          <a:prstGeom prst="rect">
            <a:avLst/>
          </a:prstGeom>
          <a:solidFill>
            <a:srgbClr val="6610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8" name="Slide Number Placeholder 4"/>
          <p:cNvSpPr>
            <a:spLocks noGrp="1"/>
          </p:cNvSpPr>
          <p:nvPr>
            <p:ph type="sldNum" sz="quarter" idx="4"/>
          </p:nvPr>
        </p:nvSpPr>
        <p:spPr>
          <a:xfrm>
            <a:off x="6774061" y="4688375"/>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740AEA5-A348-2949-9B8B-EA763C54C64D}" type="slidenum">
              <a:rPr lang="en-US" smtClean="0"/>
              <a:t>‹#›</a:t>
            </a:fld>
            <a:endParaRPr lang="en-US"/>
          </a:p>
        </p:txBody>
      </p:sp>
      <p:sp>
        <p:nvSpPr>
          <p:cNvPr id="11" name="Right Triangle 10">
            <a:extLst>
              <a:ext uri="{FF2B5EF4-FFF2-40B4-BE49-F238E27FC236}">
                <a16:creationId xmlns:a16="http://schemas.microsoft.com/office/drawing/2014/main" id="{090AE346-D3A4-9943-8D13-83F2F4D78481}"/>
              </a:ext>
            </a:extLst>
          </p:cNvPr>
          <p:cNvSpPr/>
          <p:nvPr userDrawn="1"/>
        </p:nvSpPr>
        <p:spPr>
          <a:xfrm rot="5400000">
            <a:off x="1" y="0"/>
            <a:ext cx="857250" cy="857250"/>
          </a:xfrm>
          <a:prstGeom prst="rtTriangle">
            <a:avLst/>
          </a:prstGeom>
          <a:solidFill>
            <a:srgbClr val="6D1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5DF678-BAD7-B14A-AE16-97D92E6A60A0}"/>
              </a:ext>
            </a:extLst>
          </p:cNvPr>
          <p:cNvSpPr>
            <a:spLocks noGrp="1"/>
          </p:cNvSpPr>
          <p:nvPr>
            <p:ph sz="quarter" idx="11"/>
          </p:nvPr>
        </p:nvSpPr>
        <p:spPr>
          <a:xfrm>
            <a:off x="1055824" y="1556728"/>
            <a:ext cx="3829050" cy="2972876"/>
          </a:xfrm>
          <a:prstGeom prst="rect">
            <a:avLst/>
          </a:prstGeom>
        </p:spPr>
        <p:txBody>
          <a:bodyPr/>
          <a:lstStyle>
            <a:lvl1pPr>
              <a:defRPr sz="1800">
                <a:latin typeface="Arial" panose="020B0604020202020204" pitchFamily="34" charset="0"/>
                <a:ea typeface="Open Sans" panose="020B0606030504020204" pitchFamily="34" charset="0"/>
                <a:cs typeface="Arial" panose="020B0604020202020204" pitchFamily="34" charset="0"/>
              </a:defRPr>
            </a:lvl1pPr>
            <a:lvl2pPr>
              <a:defRPr sz="1200">
                <a:latin typeface="Arial" panose="020B0604020202020204" pitchFamily="34" charset="0"/>
                <a:ea typeface="Open Sans" panose="020B0606030504020204" pitchFamily="34" charset="0"/>
                <a:cs typeface="Arial" panose="020B0604020202020204" pitchFamily="34" charset="0"/>
              </a:defRPr>
            </a:lvl2pPr>
            <a:lvl3pPr>
              <a:defRPr sz="1000">
                <a:latin typeface="Arial" panose="020B0604020202020204" pitchFamily="34" charset="0"/>
                <a:ea typeface="Open Sans" panose="020B0606030504020204" pitchFamily="34" charset="0"/>
                <a:cs typeface="Arial" panose="020B0604020202020204" pitchFamily="34" charset="0"/>
              </a:defRPr>
            </a:lvl3pPr>
            <a:lvl4pPr>
              <a:defRPr sz="1000">
                <a:latin typeface="Arial" panose="020B0604020202020204" pitchFamily="34" charset="0"/>
                <a:ea typeface="Open Sans" panose="020B0606030504020204" pitchFamily="34" charset="0"/>
                <a:cs typeface="Arial" panose="020B0604020202020204" pitchFamily="34" charset="0"/>
              </a:defRPr>
            </a:lvl4pPr>
            <a:lvl5pPr>
              <a:defRPr sz="1000">
                <a:latin typeface="Arial" panose="020B0604020202020204" pitchFamily="34" charset="0"/>
                <a:ea typeface="Open Sans" panose="020B0606030504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C3BDAAF9-CD6E-AF4F-921B-9BDA39255779}"/>
              </a:ext>
            </a:extLst>
          </p:cNvPr>
          <p:cNvSpPr>
            <a:spLocks noGrp="1"/>
          </p:cNvSpPr>
          <p:nvPr>
            <p:ph type="pic" sz="quarter" idx="12"/>
          </p:nvPr>
        </p:nvSpPr>
        <p:spPr>
          <a:xfrm>
            <a:off x="5154613" y="1388286"/>
            <a:ext cx="3989387" cy="3246602"/>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5" name="Text Placeholder 14">
            <a:extLst>
              <a:ext uri="{FF2B5EF4-FFF2-40B4-BE49-F238E27FC236}">
                <a16:creationId xmlns:a16="http://schemas.microsoft.com/office/drawing/2014/main" id="{37AE9D38-B0EE-3345-A40D-4FDE20DB6BCE}"/>
              </a:ext>
            </a:extLst>
          </p:cNvPr>
          <p:cNvSpPr>
            <a:spLocks noGrp="1"/>
          </p:cNvSpPr>
          <p:nvPr>
            <p:ph type="body" sz="quarter" idx="13" hasCustomPrompt="1"/>
          </p:nvPr>
        </p:nvSpPr>
        <p:spPr>
          <a:xfrm>
            <a:off x="1055824" y="605793"/>
            <a:ext cx="6259376" cy="676742"/>
          </a:xfrm>
          <a:prstGeom prst="rect">
            <a:avLst/>
          </a:prstGeom>
        </p:spPr>
        <p:txBody>
          <a:bodyPr lIns="0" tIns="0" rIns="0" bIns="0" anchor="b"/>
          <a:lstStyle>
            <a:lvl1pPr marL="0" indent="0">
              <a:buNone/>
              <a:defRPr sz="2800" b="1">
                <a:solidFill>
                  <a:srgbClr val="6D1226"/>
                </a:solidFill>
                <a:latin typeface="Arial" panose="020B0604020202020204" pitchFamily="34" charset="0"/>
                <a:ea typeface="Open Sans" panose="020B0606030504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99443853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6774061" y="4688375"/>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740AEA5-A348-2949-9B8B-EA763C54C64D}" type="slidenum">
              <a:rPr lang="en-US" smtClean="0"/>
              <a:t>‹#›</a:t>
            </a:fld>
            <a:endParaRPr lang="en-US"/>
          </a:p>
        </p:txBody>
      </p:sp>
    </p:spTree>
    <p:extLst>
      <p:ext uri="{BB962C8B-B14F-4D97-AF65-F5344CB8AC3E}">
        <p14:creationId xmlns:p14="http://schemas.microsoft.com/office/powerpoint/2010/main" val="303399742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9C9C1-193B-B74B-A9DB-6CA6C687E667}"/>
              </a:ext>
            </a:extLst>
          </p:cNvPr>
          <p:cNvSpPr>
            <a:spLocks noGrp="1"/>
          </p:cNvSpPr>
          <p:nvPr>
            <p:ph type="title"/>
          </p:nvPr>
        </p:nvSpPr>
        <p:spPr>
          <a:xfrm>
            <a:off x="674716" y="505612"/>
            <a:ext cx="7794569" cy="857250"/>
          </a:xfrm>
        </p:spPr>
        <p:txBody>
          <a:bodyPr/>
          <a:lstStyle>
            <a:lvl1pPr algn="ct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FB934E0D-E1BF-444A-9DCB-82CBC5C8E64D}"/>
              </a:ext>
            </a:extLst>
          </p:cNvPr>
          <p:cNvSpPr>
            <a:spLocks noGrp="1"/>
          </p:cNvSpPr>
          <p:nvPr>
            <p:ph type="sldNum" sz="quarter" idx="10"/>
          </p:nvPr>
        </p:nvSpPr>
        <p:spPr/>
        <p:txBody>
          <a:bodyPr/>
          <a:lstStyle/>
          <a:p>
            <a:fld id="{4740AEA5-A348-2949-9B8B-EA763C54C64D}" type="slidenum">
              <a:rPr lang="en-US" smtClean="0"/>
              <a:t>‹#›</a:t>
            </a:fld>
            <a:endParaRPr lang="en-US"/>
          </a:p>
        </p:txBody>
      </p:sp>
      <p:sp>
        <p:nvSpPr>
          <p:cNvPr id="13" name="Rectangle 12">
            <a:extLst>
              <a:ext uri="{FF2B5EF4-FFF2-40B4-BE49-F238E27FC236}">
                <a16:creationId xmlns:a16="http://schemas.microsoft.com/office/drawing/2014/main" id="{FCDCEF09-FB79-8B47-9B59-3337474DAD31}"/>
              </a:ext>
            </a:extLst>
          </p:cNvPr>
          <p:cNvSpPr/>
          <p:nvPr userDrawn="1"/>
        </p:nvSpPr>
        <p:spPr>
          <a:xfrm>
            <a:off x="1" y="5016499"/>
            <a:ext cx="9144000" cy="127001"/>
          </a:xfrm>
          <a:prstGeom prst="rect">
            <a:avLst/>
          </a:prstGeom>
          <a:solidFill>
            <a:srgbClr val="6610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14" name="Slide Number Placeholder 4">
            <a:extLst>
              <a:ext uri="{FF2B5EF4-FFF2-40B4-BE49-F238E27FC236}">
                <a16:creationId xmlns:a16="http://schemas.microsoft.com/office/drawing/2014/main" id="{46BC58DE-E025-4044-92EC-C220D09B37B8}"/>
              </a:ext>
            </a:extLst>
          </p:cNvPr>
          <p:cNvSpPr txBox="1">
            <a:spLocks/>
          </p:cNvSpPr>
          <p:nvPr userDrawn="1"/>
        </p:nvSpPr>
        <p:spPr>
          <a:xfrm>
            <a:off x="6774061" y="4688375"/>
            <a:ext cx="2133600" cy="27463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740AEA5-A348-2949-9B8B-EA763C54C64D}" type="slidenum">
              <a:rPr lang="en-US" smtClean="0"/>
              <a:pPr/>
              <a:t>‹#›</a:t>
            </a:fld>
            <a:endParaRPr lang="en-US"/>
          </a:p>
        </p:txBody>
      </p:sp>
      <p:sp>
        <p:nvSpPr>
          <p:cNvPr id="15" name="Right Triangle 14">
            <a:extLst>
              <a:ext uri="{FF2B5EF4-FFF2-40B4-BE49-F238E27FC236}">
                <a16:creationId xmlns:a16="http://schemas.microsoft.com/office/drawing/2014/main" id="{A61247A2-177E-E041-AE40-DC679E39D54D}"/>
              </a:ext>
            </a:extLst>
          </p:cNvPr>
          <p:cNvSpPr/>
          <p:nvPr userDrawn="1"/>
        </p:nvSpPr>
        <p:spPr>
          <a:xfrm rot="5400000">
            <a:off x="1" y="0"/>
            <a:ext cx="857250" cy="857250"/>
          </a:xfrm>
          <a:prstGeom prst="rtTriangle">
            <a:avLst/>
          </a:prstGeom>
          <a:solidFill>
            <a:srgbClr val="6D1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a:extLst>
              <a:ext uri="{FF2B5EF4-FFF2-40B4-BE49-F238E27FC236}">
                <a16:creationId xmlns:a16="http://schemas.microsoft.com/office/drawing/2014/main" id="{DF4E7F39-FF1D-FD48-A60C-CC05BDE9F77C}"/>
              </a:ext>
            </a:extLst>
          </p:cNvPr>
          <p:cNvSpPr>
            <a:spLocks noGrp="1"/>
          </p:cNvSpPr>
          <p:nvPr>
            <p:ph type="pic" sz="quarter" idx="11"/>
          </p:nvPr>
        </p:nvSpPr>
        <p:spPr>
          <a:xfrm>
            <a:off x="674688" y="1638300"/>
            <a:ext cx="2603500" cy="2903538"/>
          </a:xfrm>
          <a:prstGeom prst="rect">
            <a:avLst/>
          </a:prstGeom>
          <a:ln w="76200">
            <a:solidFill>
              <a:schemeClr val="bg1"/>
            </a:solidFill>
            <a:miter lim="800000"/>
          </a:ln>
        </p:spPr>
        <p:txBody>
          <a:bodyPr/>
          <a:lstStyle/>
          <a:p>
            <a:endParaRPr lang="en-US" dirty="0"/>
          </a:p>
        </p:txBody>
      </p:sp>
      <p:sp>
        <p:nvSpPr>
          <p:cNvPr id="20" name="Picture Placeholder 17">
            <a:extLst>
              <a:ext uri="{FF2B5EF4-FFF2-40B4-BE49-F238E27FC236}">
                <a16:creationId xmlns:a16="http://schemas.microsoft.com/office/drawing/2014/main" id="{761FD128-F49A-3745-B4C7-553471800D0F}"/>
              </a:ext>
            </a:extLst>
          </p:cNvPr>
          <p:cNvSpPr>
            <a:spLocks noGrp="1"/>
          </p:cNvSpPr>
          <p:nvPr>
            <p:ph type="pic" sz="quarter" idx="12"/>
          </p:nvPr>
        </p:nvSpPr>
        <p:spPr>
          <a:xfrm>
            <a:off x="3278188" y="1638300"/>
            <a:ext cx="2603500" cy="2903538"/>
          </a:xfrm>
          <a:prstGeom prst="rect">
            <a:avLst/>
          </a:prstGeom>
          <a:ln w="76200">
            <a:solidFill>
              <a:schemeClr val="bg1"/>
            </a:solidFill>
            <a:miter lim="800000"/>
          </a:ln>
        </p:spPr>
        <p:txBody>
          <a:bodyPr/>
          <a:lstStyle/>
          <a:p>
            <a:endParaRPr lang="en-US" dirty="0"/>
          </a:p>
        </p:txBody>
      </p:sp>
      <p:sp>
        <p:nvSpPr>
          <p:cNvPr id="21" name="Picture Placeholder 17">
            <a:extLst>
              <a:ext uri="{FF2B5EF4-FFF2-40B4-BE49-F238E27FC236}">
                <a16:creationId xmlns:a16="http://schemas.microsoft.com/office/drawing/2014/main" id="{4BFB1871-788B-FE4E-914B-4AF463E4C6E3}"/>
              </a:ext>
            </a:extLst>
          </p:cNvPr>
          <p:cNvSpPr>
            <a:spLocks noGrp="1"/>
          </p:cNvSpPr>
          <p:nvPr>
            <p:ph type="pic" sz="quarter" idx="13"/>
          </p:nvPr>
        </p:nvSpPr>
        <p:spPr>
          <a:xfrm>
            <a:off x="5881688" y="1638300"/>
            <a:ext cx="2603500" cy="2903538"/>
          </a:xfrm>
          <a:prstGeom prst="rect">
            <a:avLst/>
          </a:prstGeom>
          <a:ln w="76200">
            <a:solidFill>
              <a:schemeClr val="bg1"/>
            </a:solidFill>
            <a:miter lim="800000"/>
          </a:ln>
        </p:spPr>
        <p:txBody>
          <a:bodyPr/>
          <a:lstStyle/>
          <a:p>
            <a:endParaRPr lang="en-US" dirty="0"/>
          </a:p>
        </p:txBody>
      </p:sp>
    </p:spTree>
    <p:extLst>
      <p:ext uri="{BB962C8B-B14F-4D97-AF65-F5344CB8AC3E}">
        <p14:creationId xmlns:p14="http://schemas.microsoft.com/office/powerpoint/2010/main" val="364485602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3319" y="327040"/>
            <a:ext cx="7794569" cy="857250"/>
          </a:xfrm>
          <a:prstGeom prst="rect">
            <a:avLst/>
          </a:prstGeom>
        </p:spPr>
        <p:txBody>
          <a:bodyPr vert="horz" lIns="0" tIns="0" rIns="0" bIns="0" rtlCol="0" anchor="b" anchorCtr="0">
            <a:noAutofit/>
          </a:bodyPr>
          <a:lstStyle/>
          <a:p>
            <a:r>
              <a:rPr lang="en-US" dirty="0"/>
              <a:t>Click to edit Master title style</a:t>
            </a:r>
          </a:p>
        </p:txBody>
      </p:sp>
      <p:sp>
        <p:nvSpPr>
          <p:cNvPr id="7" name="TextBox 6"/>
          <p:cNvSpPr txBox="1"/>
          <p:nvPr userDrawn="1"/>
        </p:nvSpPr>
        <p:spPr>
          <a:xfrm>
            <a:off x="76337" y="150935"/>
            <a:ext cx="184666" cy="369332"/>
          </a:xfrm>
          <a:prstGeom prst="rect">
            <a:avLst/>
          </a:prstGeom>
          <a:noFill/>
        </p:spPr>
        <p:txBody>
          <a:bodyPr wrap="none" rtlCol="0">
            <a:spAutoFit/>
          </a:bodyPr>
          <a:lstStyle/>
          <a:p>
            <a:endParaRPr lang="en-US" dirty="0"/>
          </a:p>
        </p:txBody>
      </p:sp>
      <p:sp>
        <p:nvSpPr>
          <p:cNvPr id="5" name="Slide Number Placeholder 4"/>
          <p:cNvSpPr>
            <a:spLocks noGrp="1"/>
          </p:cNvSpPr>
          <p:nvPr>
            <p:ph type="sldNum" sz="quarter" idx="4"/>
          </p:nvPr>
        </p:nvSpPr>
        <p:spPr>
          <a:xfrm>
            <a:off x="6774061" y="4688375"/>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740AEA5-A348-2949-9B8B-EA763C54C64D}" type="slidenum">
              <a:rPr lang="en-US" smtClean="0"/>
              <a:t>‹#›</a:t>
            </a:fld>
            <a:endParaRPr lang="en-US"/>
          </a:p>
        </p:txBody>
      </p:sp>
    </p:spTree>
    <p:extLst>
      <p:ext uri="{BB962C8B-B14F-4D97-AF65-F5344CB8AC3E}">
        <p14:creationId xmlns:p14="http://schemas.microsoft.com/office/powerpoint/2010/main" val="1069132855"/>
      </p:ext>
    </p:extLst>
  </p:cSld>
  <p:clrMap bg1="lt1" tx1="dk1" bg2="lt2" tx2="dk2" accent1="accent1" accent2="accent2" accent3="accent3" accent4="accent4" accent5="accent5" accent6="accent6" hlink="hlink" folHlink="folHlink"/>
  <p:sldLayoutIdLst>
    <p:sldLayoutId id="2147483668" r:id="rId1"/>
    <p:sldLayoutId id="2147483673" r:id="rId2"/>
    <p:sldLayoutId id="2147483669" r:id="rId3"/>
    <p:sldLayoutId id="2147483670" r:id="rId4"/>
    <p:sldLayoutId id="2147483665" r:id="rId5"/>
    <p:sldLayoutId id="2147483666" r:id="rId6"/>
    <p:sldLayoutId id="2147483667" r:id="rId7"/>
    <p:sldLayoutId id="2147483655" r:id="rId8"/>
    <p:sldLayoutId id="2147483671" r:id="rId9"/>
    <p:sldLayoutId id="2147483672" r:id="rId10"/>
  </p:sldLayoutIdLst>
  <p:transition spd="med">
    <p:fade/>
  </p:transition>
  <p:hf hdr="0" ftr="0" dt="0"/>
  <p:txStyles>
    <p:titleStyle>
      <a:lvl1pPr algn="l" defTabSz="457200" rtl="0" eaLnBrk="1" latinLnBrk="0" hangingPunct="1">
        <a:spcBef>
          <a:spcPct val="0"/>
        </a:spcBef>
        <a:buNone/>
        <a:defRPr sz="2800" b="1" i="0" kern="1200">
          <a:solidFill>
            <a:srgbClr val="6D1226"/>
          </a:solidFill>
          <a:effectLst/>
          <a:latin typeface="Open Sans" panose="020B0606030504020204" pitchFamily="34" charset="0"/>
          <a:ea typeface="Open Sans" panose="020B0606030504020204" pitchFamily="34" charset="0"/>
          <a:cs typeface="Open Sans" panose="020B0606030504020204" pitchFamily="34" charset="0"/>
        </a:defRPr>
      </a:lvl1pPr>
    </p:titleStyle>
    <p:bodyStyle>
      <a:lvl1pPr marL="339725" indent="-339725" algn="l" defTabSz="457200" rtl="0" eaLnBrk="1" latinLnBrk="0" hangingPunct="1">
        <a:spcBef>
          <a:spcPts val="900"/>
        </a:spcBef>
        <a:buClr>
          <a:schemeClr val="accent5"/>
        </a:buClr>
        <a:buFont typeface="Arial"/>
        <a:buChar char="•"/>
        <a:defRPr sz="2400" kern="1200">
          <a:solidFill>
            <a:srgbClr val="000000"/>
          </a:solidFill>
          <a:latin typeface="+mn-lt"/>
          <a:ea typeface="+mn-ea"/>
          <a:cs typeface="+mn-cs"/>
        </a:defRPr>
      </a:lvl1pPr>
      <a:lvl2pPr marL="798513" indent="-395288" algn="l" defTabSz="457200" rtl="0" eaLnBrk="1" latinLnBrk="0" hangingPunct="1">
        <a:spcBef>
          <a:spcPct val="20000"/>
        </a:spcBef>
        <a:buClr>
          <a:schemeClr val="accent5"/>
        </a:buClr>
        <a:buFont typeface="Arial"/>
        <a:buChar char="–"/>
        <a:defRPr sz="1800" kern="1200">
          <a:solidFill>
            <a:srgbClr val="000000"/>
          </a:solidFill>
          <a:latin typeface="+mn-lt"/>
          <a:ea typeface="+mn-ea"/>
          <a:cs typeface="+mn-cs"/>
        </a:defRPr>
      </a:lvl2pPr>
      <a:lvl3pPr marL="1143000" indent="-228600" algn="l" defTabSz="457200" rtl="0" eaLnBrk="1" latinLnBrk="0" hangingPunct="1">
        <a:spcBef>
          <a:spcPct val="20000"/>
        </a:spcBef>
        <a:buClr>
          <a:schemeClr val="accent5"/>
        </a:buClr>
        <a:buFont typeface="Arial"/>
        <a:buChar char="•"/>
        <a:defRPr sz="1600" kern="1200">
          <a:solidFill>
            <a:srgbClr val="000000"/>
          </a:solidFill>
          <a:latin typeface="+mn-lt"/>
          <a:ea typeface="+mn-ea"/>
          <a:cs typeface="+mn-cs"/>
        </a:defRPr>
      </a:lvl3pPr>
      <a:lvl4pPr marL="1600200" indent="-228600" algn="l" defTabSz="457200" rtl="0" eaLnBrk="1" latinLnBrk="0" hangingPunct="1">
        <a:spcBef>
          <a:spcPct val="20000"/>
        </a:spcBef>
        <a:buClr>
          <a:schemeClr val="accent5"/>
        </a:buClr>
        <a:buFont typeface="Arial"/>
        <a:buChar char="–"/>
        <a:defRPr sz="16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7.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2.xml"/><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4.xml"/><Relationship Id="rId7"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2.png"/><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6.xml"/><Relationship Id="rId7" Type="http://schemas.openxmlformats.org/officeDocument/2006/relationships/image" Target="../media/image26.png"/><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6AB219-AE0B-9411-6B4B-8BF785AFDD84}"/>
              </a:ext>
            </a:extLst>
          </p:cNvPr>
          <p:cNvSpPr>
            <a:spLocks noGrp="1"/>
          </p:cNvSpPr>
          <p:nvPr>
            <p:ph type="sldNum" sz="quarter" idx="4"/>
          </p:nvPr>
        </p:nvSpPr>
        <p:spPr/>
        <p:txBody>
          <a:bodyPr/>
          <a:lstStyle/>
          <a:p>
            <a:fld id="{4740AEA5-A348-2949-9B8B-EA763C54C64D}" type="slidenum">
              <a:rPr lang="en-US" smtClean="0"/>
              <a:t>0</a:t>
            </a:fld>
            <a:endParaRPr lang="en-US"/>
          </a:p>
        </p:txBody>
      </p:sp>
      <p:sp>
        <p:nvSpPr>
          <p:cNvPr id="4" name="Title 3">
            <a:extLst>
              <a:ext uri="{FF2B5EF4-FFF2-40B4-BE49-F238E27FC236}">
                <a16:creationId xmlns:a16="http://schemas.microsoft.com/office/drawing/2014/main" id="{485DA088-7BE1-A8F1-7F29-4436DCF63870}"/>
              </a:ext>
            </a:extLst>
          </p:cNvPr>
          <p:cNvSpPr>
            <a:spLocks noGrp="1"/>
          </p:cNvSpPr>
          <p:nvPr>
            <p:ph type="title"/>
          </p:nvPr>
        </p:nvSpPr>
        <p:spPr>
          <a:xfrm>
            <a:off x="339031" y="1183160"/>
            <a:ext cx="8434159" cy="1278780"/>
          </a:xfrm>
        </p:spPr>
        <p:txBody>
          <a:bodyPr/>
          <a:lstStyle/>
          <a:p>
            <a:r>
              <a:rPr lang="en-US" sz="3000" dirty="0"/>
              <a:t>On the Limitations of Carbon-Aware Temporal and Spatial Workload Shifting in the Cloud</a:t>
            </a:r>
          </a:p>
        </p:txBody>
      </p:sp>
      <p:sp>
        <p:nvSpPr>
          <p:cNvPr id="5" name="TextBox 4">
            <a:extLst>
              <a:ext uri="{FF2B5EF4-FFF2-40B4-BE49-F238E27FC236}">
                <a16:creationId xmlns:a16="http://schemas.microsoft.com/office/drawing/2014/main" id="{F94392E1-94C9-E089-C443-2106B5D00FD4}"/>
              </a:ext>
            </a:extLst>
          </p:cNvPr>
          <p:cNvSpPr txBox="1"/>
          <p:nvPr/>
        </p:nvSpPr>
        <p:spPr>
          <a:xfrm>
            <a:off x="861107" y="2530436"/>
            <a:ext cx="7390008" cy="769441"/>
          </a:xfrm>
          <a:prstGeom prst="rect">
            <a:avLst/>
          </a:prstGeom>
          <a:noFill/>
        </p:spPr>
        <p:txBody>
          <a:bodyPr wrap="square" rtlCol="0">
            <a:spAutoFit/>
          </a:bodyPr>
          <a:lstStyle/>
          <a:p>
            <a:r>
              <a:rPr lang="en-US" sz="2400" b="1" dirty="0"/>
              <a:t>Thanathorn Sukprasert</a:t>
            </a:r>
            <a:r>
              <a:rPr lang="en-US" sz="2400" dirty="0"/>
              <a:t>, </a:t>
            </a:r>
            <a:r>
              <a:rPr lang="en-US" sz="2000" dirty="0"/>
              <a:t>Abel Souza, *Noman Bashir, David Irwin, Prashant Shenoy</a:t>
            </a:r>
          </a:p>
        </p:txBody>
      </p:sp>
      <p:sp>
        <p:nvSpPr>
          <p:cNvPr id="7" name="TextBox 6">
            <a:extLst>
              <a:ext uri="{FF2B5EF4-FFF2-40B4-BE49-F238E27FC236}">
                <a16:creationId xmlns:a16="http://schemas.microsoft.com/office/drawing/2014/main" id="{BAD1DF7F-7489-3216-196B-F3FB06981138}"/>
              </a:ext>
            </a:extLst>
          </p:cNvPr>
          <p:cNvSpPr txBox="1"/>
          <p:nvPr/>
        </p:nvSpPr>
        <p:spPr>
          <a:xfrm>
            <a:off x="861107" y="3281322"/>
            <a:ext cx="7831236" cy="369332"/>
          </a:xfrm>
          <a:prstGeom prst="rect">
            <a:avLst/>
          </a:prstGeom>
          <a:noFill/>
        </p:spPr>
        <p:txBody>
          <a:bodyPr wrap="square">
            <a:spAutoFit/>
          </a:bodyPr>
          <a:lstStyle/>
          <a:p>
            <a:r>
              <a:rPr lang="en-US" dirty="0"/>
              <a:t>University of Massachusetts, *Massachusetts Institute of Technology</a:t>
            </a:r>
          </a:p>
        </p:txBody>
      </p:sp>
      <p:sp>
        <p:nvSpPr>
          <p:cNvPr id="8" name="TextBox 7">
            <a:extLst>
              <a:ext uri="{FF2B5EF4-FFF2-40B4-BE49-F238E27FC236}">
                <a16:creationId xmlns:a16="http://schemas.microsoft.com/office/drawing/2014/main" id="{427D51B9-8485-77B2-C1DC-58119627B596}"/>
              </a:ext>
            </a:extLst>
          </p:cNvPr>
          <p:cNvSpPr txBox="1"/>
          <p:nvPr/>
        </p:nvSpPr>
        <p:spPr>
          <a:xfrm>
            <a:off x="861107" y="3632099"/>
            <a:ext cx="7831236" cy="307777"/>
          </a:xfrm>
          <a:prstGeom prst="rect">
            <a:avLst/>
          </a:prstGeom>
          <a:noFill/>
        </p:spPr>
        <p:txBody>
          <a:bodyPr wrap="square">
            <a:spAutoFit/>
          </a:bodyPr>
          <a:lstStyle/>
          <a:p>
            <a:r>
              <a:rPr lang="en-US" sz="1400" dirty="0"/>
              <a:t>Eurosys’24 April 25</a:t>
            </a:r>
          </a:p>
        </p:txBody>
      </p:sp>
      <p:pic>
        <p:nvPicPr>
          <p:cNvPr id="1026" name="Picture 2" descr="Artifacts Available (V1.1)">
            <a:extLst>
              <a:ext uri="{FF2B5EF4-FFF2-40B4-BE49-F238E27FC236}">
                <a16:creationId xmlns:a16="http://schemas.microsoft.com/office/drawing/2014/main" id="{A6C96E5B-C601-C297-E6E8-9A9D4A3C58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781" y="4097977"/>
            <a:ext cx="919198"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tifacts Evaluated - Functional (V1.1)">
            <a:extLst>
              <a:ext uri="{FF2B5EF4-FFF2-40B4-BE49-F238E27FC236}">
                <a16:creationId xmlns:a16="http://schemas.microsoft.com/office/drawing/2014/main" id="{111C6935-6490-6251-5C5D-CA1FAEF5B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4280" y="4097977"/>
            <a:ext cx="919198"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rtifacts Reproduced (v1.1)">
            <a:extLst>
              <a:ext uri="{FF2B5EF4-FFF2-40B4-BE49-F238E27FC236}">
                <a16:creationId xmlns:a16="http://schemas.microsoft.com/office/drawing/2014/main" id="{9823C95A-5E58-C373-5546-C9F60065E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3779" y="4097977"/>
            <a:ext cx="919198"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17295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e-region">
            <a:extLst>
              <a:ext uri="{FF2B5EF4-FFF2-40B4-BE49-F238E27FC236}">
                <a16:creationId xmlns:a16="http://schemas.microsoft.com/office/drawing/2014/main" id="{764FA303-02EB-31B9-1E19-FF299215BA01}"/>
              </a:ext>
            </a:extLst>
          </p:cNvPr>
          <p:cNvPicPr>
            <a:picLocks noChangeAspect="1"/>
          </p:cNvPicPr>
          <p:nvPr/>
        </p:nvPicPr>
        <p:blipFill>
          <a:blip r:embed="rId4"/>
          <a:srcRect/>
          <a:stretch/>
        </p:blipFill>
        <p:spPr>
          <a:xfrm>
            <a:off x="4742528" y="1002519"/>
            <a:ext cx="4165132" cy="3635024"/>
          </a:xfrm>
          <a:prstGeom prst="rect">
            <a:avLst/>
          </a:prstGeom>
        </p:spPr>
      </p:pic>
      <p:sp>
        <p:nvSpPr>
          <p:cNvPr id="2" name="Text Placeholder 1">
            <a:extLst>
              <a:ext uri="{FF2B5EF4-FFF2-40B4-BE49-F238E27FC236}">
                <a16:creationId xmlns:a16="http://schemas.microsoft.com/office/drawing/2014/main" id="{616A01AF-D7A8-1311-233E-647E9175164B}"/>
              </a:ext>
            </a:extLst>
          </p:cNvPr>
          <p:cNvSpPr>
            <a:spLocks noGrp="1"/>
          </p:cNvSpPr>
          <p:nvPr>
            <p:ph type="body" sz="quarter" idx="10"/>
          </p:nvPr>
        </p:nvSpPr>
        <p:spPr>
          <a:xfrm>
            <a:off x="857251" y="1375394"/>
            <a:ext cx="3790914" cy="1100210"/>
          </a:xfrm>
        </p:spPr>
        <p:txBody>
          <a:bodyPr/>
          <a:lstStyle/>
          <a:p>
            <a:pPr marL="1587" indent="0">
              <a:buNone/>
            </a:pPr>
            <a:r>
              <a:rPr lang="en-US" dirty="0"/>
              <a:t>Migrate a 1-hour batch job the lowest carbon intensity location globally: Sweden</a:t>
            </a:r>
          </a:p>
        </p:txBody>
      </p:sp>
      <p:sp>
        <p:nvSpPr>
          <p:cNvPr id="3" name="Slide Number Placeholder 2">
            <a:extLst>
              <a:ext uri="{FF2B5EF4-FFF2-40B4-BE49-F238E27FC236}">
                <a16:creationId xmlns:a16="http://schemas.microsoft.com/office/drawing/2014/main" id="{8C10C79C-CE53-38D0-A048-244CD42C9ED3}"/>
              </a:ext>
            </a:extLst>
          </p:cNvPr>
          <p:cNvSpPr>
            <a:spLocks noGrp="1"/>
          </p:cNvSpPr>
          <p:nvPr>
            <p:ph type="sldNum" sz="quarter" idx="4"/>
          </p:nvPr>
        </p:nvSpPr>
        <p:spPr/>
        <p:txBody>
          <a:bodyPr/>
          <a:lstStyle/>
          <a:p>
            <a:fld id="{4740AEA5-A348-2949-9B8B-EA763C54C64D}" type="slidenum">
              <a:rPr lang="en-US" smtClean="0"/>
              <a:t>9</a:t>
            </a:fld>
            <a:endParaRPr lang="en-US"/>
          </a:p>
        </p:txBody>
      </p:sp>
      <p:sp>
        <p:nvSpPr>
          <p:cNvPr id="4" name="Title 3">
            <a:extLst>
              <a:ext uri="{FF2B5EF4-FFF2-40B4-BE49-F238E27FC236}">
                <a16:creationId xmlns:a16="http://schemas.microsoft.com/office/drawing/2014/main" id="{C2E8251F-622C-B7B5-8D7A-775B7659D3E0}"/>
              </a:ext>
            </a:extLst>
          </p:cNvPr>
          <p:cNvSpPr>
            <a:spLocks noGrp="1"/>
          </p:cNvSpPr>
          <p:nvPr>
            <p:ph type="title"/>
          </p:nvPr>
        </p:nvSpPr>
        <p:spPr/>
        <p:txBody>
          <a:bodyPr/>
          <a:lstStyle/>
          <a:p>
            <a:r>
              <a:rPr lang="en-US" dirty="0"/>
              <a:t>Spatial Workload Shifting </a:t>
            </a:r>
          </a:p>
        </p:txBody>
      </p:sp>
      <p:sp>
        <p:nvSpPr>
          <p:cNvPr id="5" name="Alternate Process 4">
            <a:extLst>
              <a:ext uri="{FF2B5EF4-FFF2-40B4-BE49-F238E27FC236}">
                <a16:creationId xmlns:a16="http://schemas.microsoft.com/office/drawing/2014/main" id="{D02FB193-9386-1F43-D8A9-27A5CC3F72D6}"/>
              </a:ext>
            </a:extLst>
          </p:cNvPr>
          <p:cNvSpPr/>
          <p:nvPr/>
        </p:nvSpPr>
        <p:spPr>
          <a:xfrm>
            <a:off x="857252" y="2667896"/>
            <a:ext cx="3790914" cy="1592131"/>
          </a:xfrm>
          <a:custGeom>
            <a:avLst/>
            <a:gdLst>
              <a:gd name="connsiteX0" fmla="*/ 0 w 3790914"/>
              <a:gd name="connsiteY0" fmla="*/ 265355 h 1592131"/>
              <a:gd name="connsiteX1" fmla="*/ 265355 w 3790914"/>
              <a:gd name="connsiteY1" fmla="*/ 0 h 1592131"/>
              <a:gd name="connsiteX2" fmla="*/ 949998 w 3790914"/>
              <a:gd name="connsiteY2" fmla="*/ 0 h 1592131"/>
              <a:gd name="connsiteX3" fmla="*/ 1536835 w 3790914"/>
              <a:gd name="connsiteY3" fmla="*/ 0 h 1592131"/>
              <a:gd name="connsiteX4" fmla="*/ 2188875 w 3790914"/>
              <a:gd name="connsiteY4" fmla="*/ 0 h 1592131"/>
              <a:gd name="connsiteX5" fmla="*/ 2743110 w 3790914"/>
              <a:gd name="connsiteY5" fmla="*/ 0 h 1592131"/>
              <a:gd name="connsiteX6" fmla="*/ 3525559 w 3790914"/>
              <a:gd name="connsiteY6" fmla="*/ 0 h 1592131"/>
              <a:gd name="connsiteX7" fmla="*/ 3790914 w 3790914"/>
              <a:gd name="connsiteY7" fmla="*/ 265355 h 1592131"/>
              <a:gd name="connsiteX8" fmla="*/ 3790914 w 3790914"/>
              <a:gd name="connsiteY8" fmla="*/ 806680 h 1592131"/>
              <a:gd name="connsiteX9" fmla="*/ 3790914 w 3790914"/>
              <a:gd name="connsiteY9" fmla="*/ 1326776 h 1592131"/>
              <a:gd name="connsiteX10" fmla="*/ 3525559 w 3790914"/>
              <a:gd name="connsiteY10" fmla="*/ 1592131 h 1592131"/>
              <a:gd name="connsiteX11" fmla="*/ 2873518 w 3790914"/>
              <a:gd name="connsiteY11" fmla="*/ 1592131 h 1592131"/>
              <a:gd name="connsiteX12" fmla="*/ 2286681 w 3790914"/>
              <a:gd name="connsiteY12" fmla="*/ 1592131 h 1592131"/>
              <a:gd name="connsiteX13" fmla="*/ 1732447 w 3790914"/>
              <a:gd name="connsiteY13" fmla="*/ 1592131 h 1592131"/>
              <a:gd name="connsiteX14" fmla="*/ 1145610 w 3790914"/>
              <a:gd name="connsiteY14" fmla="*/ 1592131 h 1592131"/>
              <a:gd name="connsiteX15" fmla="*/ 265355 w 3790914"/>
              <a:gd name="connsiteY15" fmla="*/ 1592131 h 1592131"/>
              <a:gd name="connsiteX16" fmla="*/ 0 w 3790914"/>
              <a:gd name="connsiteY16" fmla="*/ 1326776 h 1592131"/>
              <a:gd name="connsiteX17" fmla="*/ 0 w 3790914"/>
              <a:gd name="connsiteY17" fmla="*/ 817294 h 1592131"/>
              <a:gd name="connsiteX18" fmla="*/ 0 w 3790914"/>
              <a:gd name="connsiteY18" fmla="*/ 265355 h 159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90914" h="1592131" fill="none" extrusionOk="0">
                <a:moveTo>
                  <a:pt x="0" y="265355"/>
                </a:moveTo>
                <a:cubicBezTo>
                  <a:pt x="-8311" y="119145"/>
                  <a:pt x="128912" y="-18223"/>
                  <a:pt x="265355" y="0"/>
                </a:cubicBezTo>
                <a:cubicBezTo>
                  <a:pt x="413018" y="5987"/>
                  <a:pt x="805139" y="-7302"/>
                  <a:pt x="949998" y="0"/>
                </a:cubicBezTo>
                <a:cubicBezTo>
                  <a:pt x="1094857" y="7302"/>
                  <a:pt x="1261623" y="14666"/>
                  <a:pt x="1536835" y="0"/>
                </a:cubicBezTo>
                <a:cubicBezTo>
                  <a:pt x="1812047" y="-14666"/>
                  <a:pt x="1901352" y="-23692"/>
                  <a:pt x="2188875" y="0"/>
                </a:cubicBezTo>
                <a:cubicBezTo>
                  <a:pt x="2476398" y="23692"/>
                  <a:pt x="2504226" y="-27584"/>
                  <a:pt x="2743110" y="0"/>
                </a:cubicBezTo>
                <a:cubicBezTo>
                  <a:pt x="2981994" y="27584"/>
                  <a:pt x="3166560" y="33387"/>
                  <a:pt x="3525559" y="0"/>
                </a:cubicBezTo>
                <a:cubicBezTo>
                  <a:pt x="3656332" y="31676"/>
                  <a:pt x="3782874" y="108135"/>
                  <a:pt x="3790914" y="265355"/>
                </a:cubicBezTo>
                <a:cubicBezTo>
                  <a:pt x="3814659" y="403120"/>
                  <a:pt x="3764812" y="581250"/>
                  <a:pt x="3790914" y="806680"/>
                </a:cubicBezTo>
                <a:cubicBezTo>
                  <a:pt x="3817016" y="1032111"/>
                  <a:pt x="3777616" y="1208799"/>
                  <a:pt x="3790914" y="1326776"/>
                </a:cubicBezTo>
                <a:cubicBezTo>
                  <a:pt x="3786699" y="1486468"/>
                  <a:pt x="3670838" y="1588121"/>
                  <a:pt x="3525559" y="1592131"/>
                </a:cubicBezTo>
                <a:cubicBezTo>
                  <a:pt x="3300724" y="1624015"/>
                  <a:pt x="3134785" y="1574801"/>
                  <a:pt x="2873518" y="1592131"/>
                </a:cubicBezTo>
                <a:cubicBezTo>
                  <a:pt x="2612251" y="1609461"/>
                  <a:pt x="2520180" y="1605913"/>
                  <a:pt x="2286681" y="1592131"/>
                </a:cubicBezTo>
                <a:cubicBezTo>
                  <a:pt x="2053182" y="1578349"/>
                  <a:pt x="1942229" y="1580002"/>
                  <a:pt x="1732447" y="1592131"/>
                </a:cubicBezTo>
                <a:cubicBezTo>
                  <a:pt x="1522665" y="1604260"/>
                  <a:pt x="1380738" y="1589185"/>
                  <a:pt x="1145610" y="1592131"/>
                </a:cubicBezTo>
                <a:cubicBezTo>
                  <a:pt x="910482" y="1595077"/>
                  <a:pt x="509402" y="1619769"/>
                  <a:pt x="265355" y="1592131"/>
                </a:cubicBezTo>
                <a:cubicBezTo>
                  <a:pt x="146603" y="1584773"/>
                  <a:pt x="-1566" y="1484175"/>
                  <a:pt x="0" y="1326776"/>
                </a:cubicBezTo>
                <a:cubicBezTo>
                  <a:pt x="-7565" y="1205616"/>
                  <a:pt x="-25215" y="979536"/>
                  <a:pt x="0" y="817294"/>
                </a:cubicBezTo>
                <a:cubicBezTo>
                  <a:pt x="25215" y="655052"/>
                  <a:pt x="-837" y="513266"/>
                  <a:pt x="0" y="265355"/>
                </a:cubicBezTo>
                <a:close/>
              </a:path>
              <a:path w="3790914" h="1592131" stroke="0" extrusionOk="0">
                <a:moveTo>
                  <a:pt x="0" y="265355"/>
                </a:moveTo>
                <a:cubicBezTo>
                  <a:pt x="-26094" y="102708"/>
                  <a:pt x="108789" y="3758"/>
                  <a:pt x="265355" y="0"/>
                </a:cubicBezTo>
                <a:cubicBezTo>
                  <a:pt x="577686" y="-21581"/>
                  <a:pt x="757404" y="6892"/>
                  <a:pt x="982600" y="0"/>
                </a:cubicBezTo>
                <a:cubicBezTo>
                  <a:pt x="1207796" y="-6892"/>
                  <a:pt x="1460977" y="15768"/>
                  <a:pt x="1602039" y="0"/>
                </a:cubicBezTo>
                <a:cubicBezTo>
                  <a:pt x="1743101" y="-15768"/>
                  <a:pt x="2022162" y="-17349"/>
                  <a:pt x="2188875" y="0"/>
                </a:cubicBezTo>
                <a:cubicBezTo>
                  <a:pt x="2355588" y="17349"/>
                  <a:pt x="2550698" y="-6458"/>
                  <a:pt x="2873518" y="0"/>
                </a:cubicBezTo>
                <a:cubicBezTo>
                  <a:pt x="3196338" y="6458"/>
                  <a:pt x="3206082" y="-20018"/>
                  <a:pt x="3525559" y="0"/>
                </a:cubicBezTo>
                <a:cubicBezTo>
                  <a:pt x="3684434" y="-20054"/>
                  <a:pt x="3788395" y="121016"/>
                  <a:pt x="3790914" y="265355"/>
                </a:cubicBezTo>
                <a:cubicBezTo>
                  <a:pt x="3798331" y="473759"/>
                  <a:pt x="3774348" y="551778"/>
                  <a:pt x="3790914" y="796066"/>
                </a:cubicBezTo>
                <a:cubicBezTo>
                  <a:pt x="3807480" y="1040354"/>
                  <a:pt x="3812172" y="1158570"/>
                  <a:pt x="3790914" y="1326776"/>
                </a:cubicBezTo>
                <a:cubicBezTo>
                  <a:pt x="3781487" y="1472789"/>
                  <a:pt x="3682580" y="1563424"/>
                  <a:pt x="3525559" y="1592131"/>
                </a:cubicBezTo>
                <a:cubicBezTo>
                  <a:pt x="3365959" y="1588603"/>
                  <a:pt x="3043894" y="1604271"/>
                  <a:pt x="2840916" y="1592131"/>
                </a:cubicBezTo>
                <a:cubicBezTo>
                  <a:pt x="2637938" y="1579991"/>
                  <a:pt x="2353634" y="1564311"/>
                  <a:pt x="2123671" y="1592131"/>
                </a:cubicBezTo>
                <a:cubicBezTo>
                  <a:pt x="1893709" y="1619951"/>
                  <a:pt x="1583431" y="1593006"/>
                  <a:pt x="1406426" y="1592131"/>
                </a:cubicBezTo>
                <a:cubicBezTo>
                  <a:pt x="1229422" y="1591256"/>
                  <a:pt x="718748" y="1542785"/>
                  <a:pt x="265355" y="1592131"/>
                </a:cubicBezTo>
                <a:cubicBezTo>
                  <a:pt x="114354" y="1587939"/>
                  <a:pt x="-2899" y="1468994"/>
                  <a:pt x="0" y="1326776"/>
                </a:cubicBezTo>
                <a:cubicBezTo>
                  <a:pt x="8165" y="1153194"/>
                  <a:pt x="-1624" y="957567"/>
                  <a:pt x="0" y="785451"/>
                </a:cubicBezTo>
                <a:cubicBezTo>
                  <a:pt x="1624" y="613336"/>
                  <a:pt x="14168" y="469032"/>
                  <a:pt x="0" y="265355"/>
                </a:cubicBezTo>
                <a:close/>
              </a:path>
            </a:pathLst>
          </a:custGeom>
          <a:solidFill>
            <a:schemeClr val="accent2">
              <a:lumMod val="20000"/>
              <a:lumOff val="80000"/>
            </a:schemeClr>
          </a:solidFill>
          <a:ln w="22225" cap="flat" cmpd="sng" algn="ctr">
            <a:noFill/>
            <a:prstDash val="solid"/>
            <a:round/>
            <a:headEnd type="none" w="med" len="med"/>
            <a:tailEnd type="none" w="med" len="med"/>
            <a:extLst>
              <a:ext uri="{C807C97D-BFC1-408E-A445-0C87EB9F89A2}">
                <ask:lineSketchStyleProps xmlns:ask="http://schemas.microsoft.com/office/drawing/2018/sketchyshapes" sd="1219033472">
                  <a:prstGeom prst="flowChartAlternateProcess">
                    <a:avLst/>
                  </a:prstGeom>
                  <ask:type>
                    <ask:lineSketchFreehand/>
                  </ask:type>
                </ask:lineSketchStyleProps>
              </a:ext>
            </a:extLst>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2400" dirty="0"/>
              <a:t>96% </a:t>
            </a:r>
            <a:r>
              <a:rPr lang="en-US" dirty="0"/>
              <a:t>carbon reduction!</a:t>
            </a:r>
          </a:p>
        </p:txBody>
      </p:sp>
      <p:pic>
        <p:nvPicPr>
          <p:cNvPr id="12" name="two-regions">
            <a:extLst>
              <a:ext uri="{FF2B5EF4-FFF2-40B4-BE49-F238E27FC236}">
                <a16:creationId xmlns:a16="http://schemas.microsoft.com/office/drawing/2014/main" id="{C8F563F5-D3AC-E51C-6E26-3A7AB8705618}"/>
              </a:ext>
            </a:extLst>
          </p:cNvPr>
          <p:cNvPicPr>
            <a:picLocks noChangeAspect="1"/>
          </p:cNvPicPr>
          <p:nvPr/>
        </p:nvPicPr>
        <p:blipFill>
          <a:blip r:embed="rId5"/>
          <a:srcRect/>
          <a:stretch/>
        </p:blipFill>
        <p:spPr>
          <a:xfrm>
            <a:off x="4742528" y="1002519"/>
            <a:ext cx="4165131" cy="3635024"/>
          </a:xfrm>
          <a:prstGeom prst="rect">
            <a:avLst/>
          </a:prstGeom>
        </p:spPr>
      </p:pic>
      <p:sp>
        <p:nvSpPr>
          <p:cNvPr id="11" name="TextBox 10">
            <a:extLst>
              <a:ext uri="{FF2B5EF4-FFF2-40B4-BE49-F238E27FC236}">
                <a16:creationId xmlns:a16="http://schemas.microsoft.com/office/drawing/2014/main" id="{55B868F6-F485-31B0-46DC-4F7C1F647671}"/>
              </a:ext>
            </a:extLst>
          </p:cNvPr>
          <p:cNvSpPr txBox="1"/>
          <p:nvPr/>
        </p:nvSpPr>
        <p:spPr>
          <a:xfrm>
            <a:off x="5887188" y="4311844"/>
            <a:ext cx="886873" cy="923330"/>
          </a:xfrm>
          <a:prstGeom prst="rect">
            <a:avLst/>
          </a:prstGeom>
          <a:noFill/>
        </p:spPr>
        <p:txBody>
          <a:bodyPr wrap="square">
            <a:spAutoFit/>
          </a:bodyPr>
          <a:lstStyle/>
          <a:p>
            <a:r>
              <a:rPr lang="en-US" sz="5400" dirty="0"/>
              <a:t>🌎</a:t>
            </a:r>
          </a:p>
        </p:txBody>
      </p:sp>
      <p:pic>
        <p:nvPicPr>
          <p:cNvPr id="14" name="se-flag">
            <a:extLst>
              <a:ext uri="{FF2B5EF4-FFF2-40B4-BE49-F238E27FC236}">
                <a16:creationId xmlns:a16="http://schemas.microsoft.com/office/drawing/2014/main" id="{F8309DF0-F8F4-9B72-A5D3-623ECCAB0A63}"/>
              </a:ext>
            </a:extLst>
          </p:cNvPr>
          <p:cNvPicPr>
            <a:picLocks noChangeAspect="1"/>
          </p:cNvPicPr>
          <p:nvPr/>
        </p:nvPicPr>
        <p:blipFill>
          <a:blip r:embed="rId6"/>
          <a:srcRect/>
          <a:stretch/>
        </p:blipFill>
        <p:spPr>
          <a:xfrm>
            <a:off x="7573714" y="4218592"/>
            <a:ext cx="837901" cy="837901"/>
          </a:xfrm>
          <a:prstGeom prst="rect">
            <a:avLst/>
          </a:prstGeom>
        </p:spPr>
      </p:pic>
      <p:cxnSp>
        <p:nvCxnSpPr>
          <p:cNvPr id="16" name="Straight Arrow Connector 15">
            <a:extLst>
              <a:ext uri="{FF2B5EF4-FFF2-40B4-BE49-F238E27FC236}">
                <a16:creationId xmlns:a16="http://schemas.microsoft.com/office/drawing/2014/main" id="{5F6B3DF4-6CDF-0883-88AF-7D08BD309F72}"/>
              </a:ext>
            </a:extLst>
          </p:cNvPr>
          <p:cNvCxnSpPr>
            <a:cxnSpLocks/>
          </p:cNvCxnSpPr>
          <p:nvPr/>
        </p:nvCxnSpPr>
        <p:spPr>
          <a:xfrm>
            <a:off x="7034871" y="1885558"/>
            <a:ext cx="805990" cy="1886342"/>
          </a:xfrm>
          <a:prstGeom prst="straightConnector1">
            <a:avLst/>
          </a:prstGeom>
          <a:ln w="73025" cap="rnd" cmpd="sng">
            <a:solidFill>
              <a:schemeClr val="tx1">
                <a:lumMod val="85000"/>
                <a:lumOff val="15000"/>
              </a:schemeClr>
            </a:solidFill>
            <a:prstDash val="solid"/>
            <a:tailEnd type="triangle"/>
          </a:ln>
          <a:effectLst>
            <a:outerShdw blurRad="152400" dist="317500" dir="5400000" sx="90000" sy="-19000" rotWithShape="0">
              <a:prstClr val="black">
                <a:alpha val="15000"/>
              </a:prstClr>
            </a:outerShdw>
            <a:softEdge rad="0"/>
          </a:effectLst>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39016186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22" presetClass="entr" presetSubtype="1"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8683D4-FE87-C145-8D4E-B0DA8AA001DC}"/>
              </a:ext>
            </a:extLst>
          </p:cNvPr>
          <p:cNvSpPr>
            <a:spLocks noGrp="1"/>
          </p:cNvSpPr>
          <p:nvPr>
            <p:ph type="sldNum" sz="quarter" idx="4"/>
          </p:nvPr>
        </p:nvSpPr>
        <p:spPr/>
        <p:txBody>
          <a:bodyPr/>
          <a:lstStyle/>
          <a:p>
            <a:fld id="{4740AEA5-A348-2949-9B8B-EA763C54C64D}" type="slidenum">
              <a:rPr lang="en-US" smtClean="0"/>
              <a:t>10</a:t>
            </a:fld>
            <a:endParaRPr lang="en-US"/>
          </a:p>
        </p:txBody>
      </p:sp>
      <p:sp>
        <p:nvSpPr>
          <p:cNvPr id="4" name="Title 3">
            <a:extLst>
              <a:ext uri="{FF2B5EF4-FFF2-40B4-BE49-F238E27FC236}">
                <a16:creationId xmlns:a16="http://schemas.microsoft.com/office/drawing/2014/main" id="{322447B0-1ECA-E2AE-2C0A-4BB78335946D}"/>
              </a:ext>
            </a:extLst>
          </p:cNvPr>
          <p:cNvSpPr>
            <a:spLocks noGrp="1"/>
          </p:cNvSpPr>
          <p:nvPr>
            <p:ph type="title"/>
          </p:nvPr>
        </p:nvSpPr>
        <p:spPr/>
        <p:txBody>
          <a:bodyPr/>
          <a:lstStyle/>
          <a:p>
            <a:r>
              <a:rPr lang="en-US" dirty="0"/>
              <a:t>Spatial Workload Shifting</a:t>
            </a:r>
          </a:p>
        </p:txBody>
      </p:sp>
      <p:pic>
        <p:nvPicPr>
          <p:cNvPr id="11" name="Picture 10">
            <a:extLst>
              <a:ext uri="{FF2B5EF4-FFF2-40B4-BE49-F238E27FC236}">
                <a16:creationId xmlns:a16="http://schemas.microsoft.com/office/drawing/2014/main" id="{EA8AB9C7-2145-E9E7-1396-FE37276754C7}"/>
              </a:ext>
            </a:extLst>
          </p:cNvPr>
          <p:cNvPicPr>
            <a:picLocks noChangeAspect="1"/>
          </p:cNvPicPr>
          <p:nvPr/>
        </p:nvPicPr>
        <p:blipFill>
          <a:blip r:embed="rId4"/>
          <a:srcRect/>
          <a:stretch/>
        </p:blipFill>
        <p:spPr>
          <a:xfrm>
            <a:off x="511656" y="1227106"/>
            <a:ext cx="4589954" cy="2660842"/>
          </a:xfrm>
          <a:prstGeom prst="rect">
            <a:avLst/>
          </a:prstGeom>
        </p:spPr>
      </p:pic>
      <p:sp>
        <p:nvSpPr>
          <p:cNvPr id="2" name="Alternate Process 1">
            <a:extLst>
              <a:ext uri="{FF2B5EF4-FFF2-40B4-BE49-F238E27FC236}">
                <a16:creationId xmlns:a16="http://schemas.microsoft.com/office/drawing/2014/main" id="{0266563D-240E-F231-EBA2-743919A6AF87}"/>
              </a:ext>
            </a:extLst>
          </p:cNvPr>
          <p:cNvSpPr/>
          <p:nvPr/>
        </p:nvSpPr>
        <p:spPr>
          <a:xfrm>
            <a:off x="683756" y="4184570"/>
            <a:ext cx="8034645" cy="512327"/>
          </a:xfrm>
          <a:prstGeom prst="flowChartAlternateProcess">
            <a:avLst/>
          </a:prstGeom>
          <a:solidFill>
            <a:schemeClr val="accent2">
              <a:lumMod val="20000"/>
              <a:lumOff val="80000"/>
            </a:schemeClr>
          </a:solidFill>
          <a:ln w="22225" cap="flat"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8034645"/>
                      <a:gd name="connsiteY0" fmla="*/ 85388 h 512327"/>
                      <a:gd name="connsiteX1" fmla="*/ 85388 w 8034645"/>
                      <a:gd name="connsiteY1" fmla="*/ 0 h 512327"/>
                      <a:gd name="connsiteX2" fmla="*/ 897988 w 8034645"/>
                      <a:gd name="connsiteY2" fmla="*/ 0 h 512327"/>
                      <a:gd name="connsiteX3" fmla="*/ 1474672 w 8034645"/>
                      <a:gd name="connsiteY3" fmla="*/ 0 h 512327"/>
                      <a:gd name="connsiteX4" fmla="*/ 1972717 w 8034645"/>
                      <a:gd name="connsiteY4" fmla="*/ 0 h 512327"/>
                      <a:gd name="connsiteX5" fmla="*/ 2706678 w 8034645"/>
                      <a:gd name="connsiteY5" fmla="*/ 0 h 512327"/>
                      <a:gd name="connsiteX6" fmla="*/ 3283361 w 8034645"/>
                      <a:gd name="connsiteY6" fmla="*/ 0 h 512327"/>
                      <a:gd name="connsiteX7" fmla="*/ 4095961 w 8034645"/>
                      <a:gd name="connsiteY7" fmla="*/ 0 h 512327"/>
                      <a:gd name="connsiteX8" fmla="*/ 4594006 w 8034645"/>
                      <a:gd name="connsiteY8" fmla="*/ 0 h 512327"/>
                      <a:gd name="connsiteX9" fmla="*/ 5406606 w 8034645"/>
                      <a:gd name="connsiteY9" fmla="*/ 0 h 512327"/>
                      <a:gd name="connsiteX10" fmla="*/ 5826012 w 8034645"/>
                      <a:gd name="connsiteY10" fmla="*/ 0 h 512327"/>
                      <a:gd name="connsiteX11" fmla="*/ 6481335 w 8034645"/>
                      <a:gd name="connsiteY11" fmla="*/ 0 h 512327"/>
                      <a:gd name="connsiteX12" fmla="*/ 7136657 w 8034645"/>
                      <a:gd name="connsiteY12" fmla="*/ 0 h 512327"/>
                      <a:gd name="connsiteX13" fmla="*/ 7949257 w 8034645"/>
                      <a:gd name="connsiteY13" fmla="*/ 0 h 512327"/>
                      <a:gd name="connsiteX14" fmla="*/ 8034645 w 8034645"/>
                      <a:gd name="connsiteY14" fmla="*/ 85388 h 512327"/>
                      <a:gd name="connsiteX15" fmla="*/ 8034645 w 8034645"/>
                      <a:gd name="connsiteY15" fmla="*/ 426939 h 512327"/>
                      <a:gd name="connsiteX16" fmla="*/ 7949257 w 8034645"/>
                      <a:gd name="connsiteY16" fmla="*/ 512327 h 512327"/>
                      <a:gd name="connsiteX17" fmla="*/ 7215296 w 8034645"/>
                      <a:gd name="connsiteY17" fmla="*/ 512327 h 512327"/>
                      <a:gd name="connsiteX18" fmla="*/ 6795890 w 8034645"/>
                      <a:gd name="connsiteY18" fmla="*/ 512327 h 512327"/>
                      <a:gd name="connsiteX19" fmla="*/ 6297845 w 8034645"/>
                      <a:gd name="connsiteY19" fmla="*/ 512327 h 512327"/>
                      <a:gd name="connsiteX20" fmla="*/ 5485245 w 8034645"/>
                      <a:gd name="connsiteY20" fmla="*/ 512327 h 512327"/>
                      <a:gd name="connsiteX21" fmla="*/ 4829922 w 8034645"/>
                      <a:gd name="connsiteY21" fmla="*/ 512327 h 512327"/>
                      <a:gd name="connsiteX22" fmla="*/ 4331877 w 8034645"/>
                      <a:gd name="connsiteY22" fmla="*/ 512327 h 512327"/>
                      <a:gd name="connsiteX23" fmla="*/ 3676555 w 8034645"/>
                      <a:gd name="connsiteY23" fmla="*/ 512327 h 512327"/>
                      <a:gd name="connsiteX24" fmla="*/ 3257148 w 8034645"/>
                      <a:gd name="connsiteY24" fmla="*/ 512327 h 512327"/>
                      <a:gd name="connsiteX25" fmla="*/ 2837742 w 8034645"/>
                      <a:gd name="connsiteY25" fmla="*/ 512327 h 512327"/>
                      <a:gd name="connsiteX26" fmla="*/ 2182420 w 8034645"/>
                      <a:gd name="connsiteY26" fmla="*/ 512327 h 512327"/>
                      <a:gd name="connsiteX27" fmla="*/ 1684375 w 8034645"/>
                      <a:gd name="connsiteY27" fmla="*/ 512327 h 512327"/>
                      <a:gd name="connsiteX28" fmla="*/ 950414 w 8034645"/>
                      <a:gd name="connsiteY28" fmla="*/ 512327 h 512327"/>
                      <a:gd name="connsiteX29" fmla="*/ 85388 w 8034645"/>
                      <a:gd name="connsiteY29" fmla="*/ 512327 h 512327"/>
                      <a:gd name="connsiteX30" fmla="*/ 0 w 8034645"/>
                      <a:gd name="connsiteY30" fmla="*/ 426939 h 512327"/>
                      <a:gd name="connsiteX31" fmla="*/ 0 w 8034645"/>
                      <a:gd name="connsiteY31" fmla="*/ 85388 h 51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034645" h="512327" extrusionOk="0">
                        <a:moveTo>
                          <a:pt x="0" y="85388"/>
                        </a:moveTo>
                        <a:cubicBezTo>
                          <a:pt x="-8515" y="32978"/>
                          <a:pt x="27875" y="3886"/>
                          <a:pt x="85388" y="0"/>
                        </a:cubicBezTo>
                        <a:cubicBezTo>
                          <a:pt x="382438" y="-8487"/>
                          <a:pt x="687217" y="12899"/>
                          <a:pt x="897988" y="0"/>
                        </a:cubicBezTo>
                        <a:cubicBezTo>
                          <a:pt x="1108759" y="-12899"/>
                          <a:pt x="1246088" y="26908"/>
                          <a:pt x="1474672" y="0"/>
                        </a:cubicBezTo>
                        <a:cubicBezTo>
                          <a:pt x="1703256" y="-26908"/>
                          <a:pt x="1805078" y="9106"/>
                          <a:pt x="1972717" y="0"/>
                        </a:cubicBezTo>
                        <a:cubicBezTo>
                          <a:pt x="2140356" y="-9106"/>
                          <a:pt x="2358276" y="-27361"/>
                          <a:pt x="2706678" y="0"/>
                        </a:cubicBezTo>
                        <a:cubicBezTo>
                          <a:pt x="3055080" y="27361"/>
                          <a:pt x="3117377" y="-21938"/>
                          <a:pt x="3283361" y="0"/>
                        </a:cubicBezTo>
                        <a:cubicBezTo>
                          <a:pt x="3449345" y="21938"/>
                          <a:pt x="3804989" y="-18951"/>
                          <a:pt x="4095961" y="0"/>
                        </a:cubicBezTo>
                        <a:cubicBezTo>
                          <a:pt x="4386933" y="18951"/>
                          <a:pt x="4419004" y="-23193"/>
                          <a:pt x="4594006" y="0"/>
                        </a:cubicBezTo>
                        <a:cubicBezTo>
                          <a:pt x="4769008" y="23193"/>
                          <a:pt x="5070082" y="-20391"/>
                          <a:pt x="5406606" y="0"/>
                        </a:cubicBezTo>
                        <a:cubicBezTo>
                          <a:pt x="5743130" y="20391"/>
                          <a:pt x="5723924" y="-828"/>
                          <a:pt x="5826012" y="0"/>
                        </a:cubicBezTo>
                        <a:cubicBezTo>
                          <a:pt x="5928100" y="828"/>
                          <a:pt x="6267189" y="-25935"/>
                          <a:pt x="6481335" y="0"/>
                        </a:cubicBezTo>
                        <a:cubicBezTo>
                          <a:pt x="6695481" y="25935"/>
                          <a:pt x="6844631" y="1107"/>
                          <a:pt x="7136657" y="0"/>
                        </a:cubicBezTo>
                        <a:cubicBezTo>
                          <a:pt x="7428683" y="-1107"/>
                          <a:pt x="7558083" y="21528"/>
                          <a:pt x="7949257" y="0"/>
                        </a:cubicBezTo>
                        <a:cubicBezTo>
                          <a:pt x="8002822" y="7848"/>
                          <a:pt x="8036009" y="37036"/>
                          <a:pt x="8034645" y="85388"/>
                        </a:cubicBezTo>
                        <a:cubicBezTo>
                          <a:pt x="8035803" y="183494"/>
                          <a:pt x="8047752" y="354131"/>
                          <a:pt x="8034645" y="426939"/>
                        </a:cubicBezTo>
                        <a:cubicBezTo>
                          <a:pt x="8027004" y="466898"/>
                          <a:pt x="7990684" y="503760"/>
                          <a:pt x="7949257" y="512327"/>
                        </a:cubicBezTo>
                        <a:cubicBezTo>
                          <a:pt x="7767069" y="532039"/>
                          <a:pt x="7367126" y="527046"/>
                          <a:pt x="7215296" y="512327"/>
                        </a:cubicBezTo>
                        <a:cubicBezTo>
                          <a:pt x="7063466" y="497608"/>
                          <a:pt x="7005252" y="532251"/>
                          <a:pt x="6795890" y="512327"/>
                        </a:cubicBezTo>
                        <a:cubicBezTo>
                          <a:pt x="6586528" y="492403"/>
                          <a:pt x="6400730" y="532631"/>
                          <a:pt x="6297845" y="512327"/>
                        </a:cubicBezTo>
                        <a:cubicBezTo>
                          <a:pt x="6194960" y="492023"/>
                          <a:pt x="5882208" y="544449"/>
                          <a:pt x="5485245" y="512327"/>
                        </a:cubicBezTo>
                        <a:cubicBezTo>
                          <a:pt x="5088282" y="480205"/>
                          <a:pt x="5102996" y="524156"/>
                          <a:pt x="4829922" y="512327"/>
                        </a:cubicBezTo>
                        <a:cubicBezTo>
                          <a:pt x="4556848" y="500498"/>
                          <a:pt x="4532413" y="493447"/>
                          <a:pt x="4331877" y="512327"/>
                        </a:cubicBezTo>
                        <a:cubicBezTo>
                          <a:pt x="4131341" y="531207"/>
                          <a:pt x="3971182" y="528941"/>
                          <a:pt x="3676555" y="512327"/>
                        </a:cubicBezTo>
                        <a:cubicBezTo>
                          <a:pt x="3381928" y="495713"/>
                          <a:pt x="3341063" y="512788"/>
                          <a:pt x="3257148" y="512327"/>
                        </a:cubicBezTo>
                        <a:cubicBezTo>
                          <a:pt x="3173233" y="511866"/>
                          <a:pt x="2941003" y="501515"/>
                          <a:pt x="2837742" y="512327"/>
                        </a:cubicBezTo>
                        <a:cubicBezTo>
                          <a:pt x="2734481" y="523139"/>
                          <a:pt x="2465597" y="523936"/>
                          <a:pt x="2182420" y="512327"/>
                        </a:cubicBezTo>
                        <a:cubicBezTo>
                          <a:pt x="1899243" y="500718"/>
                          <a:pt x="1914977" y="529989"/>
                          <a:pt x="1684375" y="512327"/>
                        </a:cubicBezTo>
                        <a:cubicBezTo>
                          <a:pt x="1453773" y="494665"/>
                          <a:pt x="1223185" y="545921"/>
                          <a:pt x="950414" y="512327"/>
                        </a:cubicBezTo>
                        <a:cubicBezTo>
                          <a:pt x="677643" y="478733"/>
                          <a:pt x="424569" y="535088"/>
                          <a:pt x="85388" y="512327"/>
                        </a:cubicBezTo>
                        <a:cubicBezTo>
                          <a:pt x="36554" y="517552"/>
                          <a:pt x="-1504" y="469359"/>
                          <a:pt x="0" y="426939"/>
                        </a:cubicBezTo>
                        <a:cubicBezTo>
                          <a:pt x="-9889" y="318566"/>
                          <a:pt x="-14424" y="225642"/>
                          <a:pt x="0" y="85388"/>
                        </a:cubicBezTo>
                        <a:close/>
                      </a:path>
                    </a:pathLst>
                  </a:custGeom>
                  <ask:type>
                    <ask:lineSketchNone/>
                  </ask:type>
                </ask:lineSketchStyleProps>
              </a:ext>
            </a:extLst>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dirty="0"/>
              <a:t>Migrating once yields most of the carbon reduction</a:t>
            </a:r>
          </a:p>
        </p:txBody>
      </p:sp>
      <p:pic>
        <p:nvPicPr>
          <p:cNvPr id="9" name="Picture 8" descr="A graph of migration and migration&#10;&#10;Description automatically generated">
            <a:extLst>
              <a:ext uri="{FF2B5EF4-FFF2-40B4-BE49-F238E27FC236}">
                <a16:creationId xmlns:a16="http://schemas.microsoft.com/office/drawing/2014/main" id="{50ADECB0-50CD-8756-CD3A-9D4FC46E86E6}"/>
              </a:ext>
            </a:extLst>
          </p:cNvPr>
          <p:cNvPicPr>
            <a:picLocks noChangeAspect="1"/>
          </p:cNvPicPr>
          <p:nvPr/>
        </p:nvPicPr>
        <p:blipFill rotWithShape="1">
          <a:blip r:embed="rId5"/>
          <a:srcRect b="6997"/>
          <a:stretch/>
        </p:blipFill>
        <p:spPr>
          <a:xfrm>
            <a:off x="5101610" y="1076210"/>
            <a:ext cx="3826822" cy="3119035"/>
          </a:xfrm>
          <a:prstGeom prst="rect">
            <a:avLst/>
          </a:prstGeom>
        </p:spPr>
      </p:pic>
    </p:spTree>
    <p:custDataLst>
      <p:tags r:id="rId1"/>
    </p:custDataLst>
    <p:extLst>
      <p:ext uri="{BB962C8B-B14F-4D97-AF65-F5344CB8AC3E}">
        <p14:creationId xmlns:p14="http://schemas.microsoft.com/office/powerpoint/2010/main" val="6138991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D1F00E-B36A-BD87-3D33-DCBFC13380D9}"/>
              </a:ext>
            </a:extLst>
          </p:cNvPr>
          <p:cNvPicPr>
            <a:picLocks noChangeAspect="1"/>
          </p:cNvPicPr>
          <p:nvPr/>
        </p:nvPicPr>
        <p:blipFill>
          <a:blip r:embed="rId4"/>
          <a:srcRect/>
          <a:stretch/>
        </p:blipFill>
        <p:spPr>
          <a:xfrm>
            <a:off x="4882455" y="1258645"/>
            <a:ext cx="4226974" cy="3704367"/>
          </a:xfrm>
          <a:prstGeom prst="rect">
            <a:avLst/>
          </a:prstGeom>
        </p:spPr>
      </p:pic>
      <p:sp>
        <p:nvSpPr>
          <p:cNvPr id="2" name="Text Placeholder 1">
            <a:extLst>
              <a:ext uri="{FF2B5EF4-FFF2-40B4-BE49-F238E27FC236}">
                <a16:creationId xmlns:a16="http://schemas.microsoft.com/office/drawing/2014/main" id="{0402AFD3-7D5A-CB3E-614F-5CE5D97FD25B}"/>
              </a:ext>
            </a:extLst>
          </p:cNvPr>
          <p:cNvSpPr>
            <a:spLocks noGrp="1"/>
          </p:cNvSpPr>
          <p:nvPr>
            <p:ph type="body" sz="quarter" idx="10"/>
          </p:nvPr>
        </p:nvSpPr>
        <p:spPr>
          <a:xfrm>
            <a:off x="857251" y="1567686"/>
            <a:ext cx="3893397" cy="784482"/>
          </a:xfrm>
        </p:spPr>
        <p:txBody>
          <a:bodyPr/>
          <a:lstStyle/>
          <a:p>
            <a:pPr marL="1587" indent="0">
              <a:buNone/>
            </a:pPr>
            <a:r>
              <a:rPr lang="en-US" dirty="0"/>
              <a:t>However, every region has a capacity constraint</a:t>
            </a:r>
          </a:p>
        </p:txBody>
      </p:sp>
      <p:sp>
        <p:nvSpPr>
          <p:cNvPr id="3" name="Slide Number Placeholder 2">
            <a:extLst>
              <a:ext uri="{FF2B5EF4-FFF2-40B4-BE49-F238E27FC236}">
                <a16:creationId xmlns:a16="http://schemas.microsoft.com/office/drawing/2014/main" id="{CD8683D4-FE87-C145-8D4E-B0DA8AA001DC}"/>
              </a:ext>
            </a:extLst>
          </p:cNvPr>
          <p:cNvSpPr>
            <a:spLocks noGrp="1"/>
          </p:cNvSpPr>
          <p:nvPr>
            <p:ph type="sldNum" sz="quarter" idx="4"/>
          </p:nvPr>
        </p:nvSpPr>
        <p:spPr/>
        <p:txBody>
          <a:bodyPr/>
          <a:lstStyle/>
          <a:p>
            <a:fld id="{4740AEA5-A348-2949-9B8B-EA763C54C64D}" type="slidenum">
              <a:rPr lang="en-US" smtClean="0"/>
              <a:t>11</a:t>
            </a:fld>
            <a:endParaRPr lang="en-US"/>
          </a:p>
        </p:txBody>
      </p:sp>
      <p:sp>
        <p:nvSpPr>
          <p:cNvPr id="4" name="Title 3">
            <a:extLst>
              <a:ext uri="{FF2B5EF4-FFF2-40B4-BE49-F238E27FC236}">
                <a16:creationId xmlns:a16="http://schemas.microsoft.com/office/drawing/2014/main" id="{322447B0-1ECA-E2AE-2C0A-4BB78335946D}"/>
              </a:ext>
            </a:extLst>
          </p:cNvPr>
          <p:cNvSpPr>
            <a:spLocks noGrp="1"/>
          </p:cNvSpPr>
          <p:nvPr>
            <p:ph type="title"/>
          </p:nvPr>
        </p:nvSpPr>
        <p:spPr/>
        <p:txBody>
          <a:bodyPr/>
          <a:lstStyle/>
          <a:p>
            <a:r>
              <a:rPr lang="en-US" dirty="0"/>
              <a:t>Spatial: Capacity Constraints</a:t>
            </a:r>
          </a:p>
        </p:txBody>
      </p:sp>
      <p:sp>
        <p:nvSpPr>
          <p:cNvPr id="7" name="Alternate Process 6">
            <a:extLst>
              <a:ext uri="{FF2B5EF4-FFF2-40B4-BE49-F238E27FC236}">
                <a16:creationId xmlns:a16="http://schemas.microsoft.com/office/drawing/2014/main" id="{0D2FF0DA-60F7-1493-C252-96F67954587D}"/>
              </a:ext>
            </a:extLst>
          </p:cNvPr>
          <p:cNvSpPr/>
          <p:nvPr/>
        </p:nvSpPr>
        <p:spPr>
          <a:xfrm>
            <a:off x="853018" y="2609066"/>
            <a:ext cx="3897630" cy="1650961"/>
          </a:xfrm>
          <a:custGeom>
            <a:avLst/>
            <a:gdLst>
              <a:gd name="connsiteX0" fmla="*/ 0 w 3897630"/>
              <a:gd name="connsiteY0" fmla="*/ 275160 h 1650961"/>
              <a:gd name="connsiteX1" fmla="*/ 275160 w 3897630"/>
              <a:gd name="connsiteY1" fmla="*/ 0 h 1650961"/>
              <a:gd name="connsiteX2" fmla="*/ 978095 w 3897630"/>
              <a:gd name="connsiteY2" fmla="*/ 0 h 1650961"/>
              <a:gd name="connsiteX3" fmla="*/ 1580611 w 3897630"/>
              <a:gd name="connsiteY3" fmla="*/ 0 h 1650961"/>
              <a:gd name="connsiteX4" fmla="*/ 2250073 w 3897630"/>
              <a:gd name="connsiteY4" fmla="*/ 0 h 1650961"/>
              <a:gd name="connsiteX5" fmla="*/ 2819116 w 3897630"/>
              <a:gd name="connsiteY5" fmla="*/ 0 h 1650961"/>
              <a:gd name="connsiteX6" fmla="*/ 3622470 w 3897630"/>
              <a:gd name="connsiteY6" fmla="*/ 0 h 1650961"/>
              <a:gd name="connsiteX7" fmla="*/ 3897630 w 3897630"/>
              <a:gd name="connsiteY7" fmla="*/ 275160 h 1650961"/>
              <a:gd name="connsiteX8" fmla="*/ 3897630 w 3897630"/>
              <a:gd name="connsiteY8" fmla="*/ 836487 h 1650961"/>
              <a:gd name="connsiteX9" fmla="*/ 3897630 w 3897630"/>
              <a:gd name="connsiteY9" fmla="*/ 1375801 h 1650961"/>
              <a:gd name="connsiteX10" fmla="*/ 3622470 w 3897630"/>
              <a:gd name="connsiteY10" fmla="*/ 1650961 h 1650961"/>
              <a:gd name="connsiteX11" fmla="*/ 2953008 w 3897630"/>
              <a:gd name="connsiteY11" fmla="*/ 1650961 h 1650961"/>
              <a:gd name="connsiteX12" fmla="*/ 2350492 w 3897630"/>
              <a:gd name="connsiteY12" fmla="*/ 1650961 h 1650961"/>
              <a:gd name="connsiteX13" fmla="*/ 1781449 w 3897630"/>
              <a:gd name="connsiteY13" fmla="*/ 1650961 h 1650961"/>
              <a:gd name="connsiteX14" fmla="*/ 1178934 w 3897630"/>
              <a:gd name="connsiteY14" fmla="*/ 1650961 h 1650961"/>
              <a:gd name="connsiteX15" fmla="*/ 275160 w 3897630"/>
              <a:gd name="connsiteY15" fmla="*/ 1650961 h 1650961"/>
              <a:gd name="connsiteX16" fmla="*/ 0 w 3897630"/>
              <a:gd name="connsiteY16" fmla="*/ 1375801 h 1650961"/>
              <a:gd name="connsiteX17" fmla="*/ 0 w 3897630"/>
              <a:gd name="connsiteY17" fmla="*/ 847493 h 1650961"/>
              <a:gd name="connsiteX18" fmla="*/ 0 w 3897630"/>
              <a:gd name="connsiteY18" fmla="*/ 275160 h 165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97630" h="1650961" fill="none" extrusionOk="0">
                <a:moveTo>
                  <a:pt x="0" y="275160"/>
                </a:moveTo>
                <a:cubicBezTo>
                  <a:pt x="-32037" y="124512"/>
                  <a:pt x="126370" y="-5727"/>
                  <a:pt x="275160" y="0"/>
                </a:cubicBezTo>
                <a:cubicBezTo>
                  <a:pt x="602097" y="-742"/>
                  <a:pt x="650864" y="22351"/>
                  <a:pt x="978095" y="0"/>
                </a:cubicBezTo>
                <a:cubicBezTo>
                  <a:pt x="1305326" y="-22351"/>
                  <a:pt x="1420261" y="20991"/>
                  <a:pt x="1580611" y="0"/>
                </a:cubicBezTo>
                <a:cubicBezTo>
                  <a:pt x="1740961" y="-20991"/>
                  <a:pt x="1939984" y="7806"/>
                  <a:pt x="2250073" y="0"/>
                </a:cubicBezTo>
                <a:cubicBezTo>
                  <a:pt x="2560162" y="-7806"/>
                  <a:pt x="2595187" y="-10486"/>
                  <a:pt x="2819116" y="0"/>
                </a:cubicBezTo>
                <a:cubicBezTo>
                  <a:pt x="3043045" y="10486"/>
                  <a:pt x="3394155" y="19150"/>
                  <a:pt x="3622470" y="0"/>
                </a:cubicBezTo>
                <a:cubicBezTo>
                  <a:pt x="3771903" y="5087"/>
                  <a:pt x="3891748" y="115388"/>
                  <a:pt x="3897630" y="275160"/>
                </a:cubicBezTo>
                <a:cubicBezTo>
                  <a:pt x="3924056" y="459626"/>
                  <a:pt x="3897400" y="594339"/>
                  <a:pt x="3897630" y="836487"/>
                </a:cubicBezTo>
                <a:cubicBezTo>
                  <a:pt x="3897860" y="1078635"/>
                  <a:pt x="3916295" y="1221204"/>
                  <a:pt x="3897630" y="1375801"/>
                </a:cubicBezTo>
                <a:cubicBezTo>
                  <a:pt x="3887183" y="1560337"/>
                  <a:pt x="3765530" y="1622913"/>
                  <a:pt x="3622470" y="1650961"/>
                </a:cubicBezTo>
                <a:cubicBezTo>
                  <a:pt x="3438039" y="1682767"/>
                  <a:pt x="3240869" y="1681267"/>
                  <a:pt x="2953008" y="1650961"/>
                </a:cubicBezTo>
                <a:cubicBezTo>
                  <a:pt x="2665147" y="1620655"/>
                  <a:pt x="2590827" y="1662236"/>
                  <a:pt x="2350492" y="1650961"/>
                </a:cubicBezTo>
                <a:cubicBezTo>
                  <a:pt x="2110157" y="1639686"/>
                  <a:pt x="2012482" y="1668973"/>
                  <a:pt x="1781449" y="1650961"/>
                </a:cubicBezTo>
                <a:cubicBezTo>
                  <a:pt x="1550416" y="1632949"/>
                  <a:pt x="1359903" y="1666544"/>
                  <a:pt x="1178934" y="1650961"/>
                </a:cubicBezTo>
                <a:cubicBezTo>
                  <a:pt x="997965" y="1635378"/>
                  <a:pt x="712573" y="1640203"/>
                  <a:pt x="275160" y="1650961"/>
                </a:cubicBezTo>
                <a:cubicBezTo>
                  <a:pt x="128741" y="1649493"/>
                  <a:pt x="-3729" y="1553599"/>
                  <a:pt x="0" y="1375801"/>
                </a:cubicBezTo>
                <a:cubicBezTo>
                  <a:pt x="-23406" y="1157640"/>
                  <a:pt x="17917" y="1056879"/>
                  <a:pt x="0" y="847493"/>
                </a:cubicBezTo>
                <a:cubicBezTo>
                  <a:pt x="-17917" y="638107"/>
                  <a:pt x="15918" y="510884"/>
                  <a:pt x="0" y="275160"/>
                </a:cubicBezTo>
                <a:close/>
              </a:path>
              <a:path w="3897630" h="1650961" stroke="0" extrusionOk="0">
                <a:moveTo>
                  <a:pt x="0" y="275160"/>
                </a:moveTo>
                <a:cubicBezTo>
                  <a:pt x="-30724" y="104242"/>
                  <a:pt x="95211" y="10502"/>
                  <a:pt x="275160" y="0"/>
                </a:cubicBezTo>
                <a:cubicBezTo>
                  <a:pt x="532624" y="29351"/>
                  <a:pt x="682009" y="12055"/>
                  <a:pt x="1011568" y="0"/>
                </a:cubicBezTo>
                <a:cubicBezTo>
                  <a:pt x="1341127" y="-12055"/>
                  <a:pt x="1426507" y="-6262"/>
                  <a:pt x="1647557" y="0"/>
                </a:cubicBezTo>
                <a:cubicBezTo>
                  <a:pt x="1868607" y="6262"/>
                  <a:pt x="1974036" y="3728"/>
                  <a:pt x="2250073" y="0"/>
                </a:cubicBezTo>
                <a:cubicBezTo>
                  <a:pt x="2526110" y="-3728"/>
                  <a:pt x="2670723" y="6720"/>
                  <a:pt x="2953008" y="0"/>
                </a:cubicBezTo>
                <a:cubicBezTo>
                  <a:pt x="3235293" y="-6720"/>
                  <a:pt x="3404920" y="25926"/>
                  <a:pt x="3622470" y="0"/>
                </a:cubicBezTo>
                <a:cubicBezTo>
                  <a:pt x="3779771" y="-8680"/>
                  <a:pt x="3887953" y="131697"/>
                  <a:pt x="3897630" y="275160"/>
                </a:cubicBezTo>
                <a:cubicBezTo>
                  <a:pt x="3921952" y="430659"/>
                  <a:pt x="3906977" y="693396"/>
                  <a:pt x="3897630" y="825481"/>
                </a:cubicBezTo>
                <a:cubicBezTo>
                  <a:pt x="3888283" y="957566"/>
                  <a:pt x="3875287" y="1198886"/>
                  <a:pt x="3897630" y="1375801"/>
                </a:cubicBezTo>
                <a:cubicBezTo>
                  <a:pt x="3880787" y="1526805"/>
                  <a:pt x="3780710" y="1633758"/>
                  <a:pt x="3622470" y="1650961"/>
                </a:cubicBezTo>
                <a:cubicBezTo>
                  <a:pt x="3443354" y="1634289"/>
                  <a:pt x="3260826" y="1634009"/>
                  <a:pt x="2919535" y="1650961"/>
                </a:cubicBezTo>
                <a:cubicBezTo>
                  <a:pt x="2578244" y="1667913"/>
                  <a:pt x="2365739" y="1627053"/>
                  <a:pt x="2183127" y="1650961"/>
                </a:cubicBezTo>
                <a:cubicBezTo>
                  <a:pt x="2000515" y="1674869"/>
                  <a:pt x="1811660" y="1677679"/>
                  <a:pt x="1446719" y="1650961"/>
                </a:cubicBezTo>
                <a:cubicBezTo>
                  <a:pt x="1081778" y="1624243"/>
                  <a:pt x="586416" y="1621899"/>
                  <a:pt x="275160" y="1650961"/>
                </a:cubicBezTo>
                <a:cubicBezTo>
                  <a:pt x="112614" y="1640994"/>
                  <a:pt x="-10396" y="1512228"/>
                  <a:pt x="0" y="1375801"/>
                </a:cubicBezTo>
                <a:cubicBezTo>
                  <a:pt x="-11259" y="1239926"/>
                  <a:pt x="18754" y="931637"/>
                  <a:pt x="0" y="814474"/>
                </a:cubicBezTo>
                <a:cubicBezTo>
                  <a:pt x="-18754" y="697311"/>
                  <a:pt x="14314" y="491454"/>
                  <a:pt x="0" y="275160"/>
                </a:cubicBezTo>
                <a:close/>
              </a:path>
            </a:pathLst>
          </a:custGeom>
          <a:solidFill>
            <a:schemeClr val="accent2">
              <a:lumMod val="20000"/>
              <a:lumOff val="80000"/>
            </a:schemeClr>
          </a:solidFill>
          <a:ln w="22225" cap="flat" cmpd="sng" algn="ctr">
            <a:noFill/>
            <a:prstDash val="solid"/>
            <a:round/>
            <a:headEnd type="none" w="med" len="med"/>
            <a:tailEnd type="none" w="med" len="med"/>
            <a:extLst>
              <a:ext uri="{C807C97D-BFC1-408E-A445-0C87EB9F89A2}">
                <ask:lineSketchStyleProps xmlns:ask="http://schemas.microsoft.com/office/drawing/2018/sketchyshapes" sd="1219033472">
                  <a:prstGeom prst="flowChartAlternateProcess">
                    <a:avLst/>
                  </a:prstGeom>
                  <ask:type>
                    <ask:lineSketchFreehand/>
                  </ask:type>
                </ask:lineSketchStyleProps>
              </a:ext>
            </a:extLst>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dirty="0"/>
              <a:t>Capacity constraints dimmish the carbon reduction opportunity</a:t>
            </a:r>
          </a:p>
        </p:txBody>
      </p:sp>
    </p:spTree>
    <p:custDataLst>
      <p:tags r:id="rId1"/>
    </p:custDataLst>
    <p:extLst>
      <p:ext uri="{BB962C8B-B14F-4D97-AF65-F5344CB8AC3E}">
        <p14:creationId xmlns:p14="http://schemas.microsoft.com/office/powerpoint/2010/main" val="414342832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a:extLst>
              <a:ext uri="{FF2B5EF4-FFF2-40B4-BE49-F238E27FC236}">
                <a16:creationId xmlns:a16="http://schemas.microsoft.com/office/drawing/2014/main" id="{0D02C4D9-EAE6-747E-4556-719B0B1575A0}"/>
              </a:ext>
            </a:extLst>
          </p:cNvPr>
          <p:cNvSpPr/>
          <p:nvPr/>
        </p:nvSpPr>
        <p:spPr>
          <a:xfrm>
            <a:off x="1092333" y="1867352"/>
            <a:ext cx="2443900" cy="398240"/>
          </a:xfrm>
          <a:prstGeom prst="roundRect">
            <a:avLst/>
          </a:prstGeom>
          <a:solidFill>
            <a:schemeClr val="bg1">
              <a:lumMod val="95000"/>
            </a:schemeClr>
          </a:solidFill>
          <a:ln w="22225">
            <a:solidFill>
              <a:schemeClr val="bg1">
                <a:lumMod val="75000"/>
              </a:schemeClr>
            </a:solidFill>
            <a:prstDash val="dash"/>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42F1F508-9527-8D36-47C5-149A5F106ACC}"/>
              </a:ext>
            </a:extLst>
          </p:cNvPr>
          <p:cNvSpPr>
            <a:spLocks noGrp="1"/>
          </p:cNvSpPr>
          <p:nvPr>
            <p:ph type="sldNum" sz="quarter" idx="4"/>
          </p:nvPr>
        </p:nvSpPr>
        <p:spPr>
          <a:xfrm>
            <a:off x="6774061" y="4716272"/>
            <a:ext cx="2133600" cy="274637"/>
          </a:xfrm>
        </p:spPr>
        <p:txBody>
          <a:bodyPr/>
          <a:lstStyle/>
          <a:p>
            <a:fld id="{4740AEA5-A348-2949-9B8B-EA763C54C64D}" type="slidenum">
              <a:rPr lang="en-US" smtClean="0"/>
              <a:t>12</a:t>
            </a:fld>
            <a:endParaRPr lang="en-US" dirty="0"/>
          </a:p>
        </p:txBody>
      </p:sp>
      <p:sp>
        <p:nvSpPr>
          <p:cNvPr id="4" name="Title 3">
            <a:extLst>
              <a:ext uri="{FF2B5EF4-FFF2-40B4-BE49-F238E27FC236}">
                <a16:creationId xmlns:a16="http://schemas.microsoft.com/office/drawing/2014/main" id="{4D481080-CC20-6FF9-C0ED-5AD8906BE3D8}"/>
              </a:ext>
            </a:extLst>
          </p:cNvPr>
          <p:cNvSpPr>
            <a:spLocks noGrp="1"/>
          </p:cNvSpPr>
          <p:nvPr>
            <p:ph type="title"/>
          </p:nvPr>
        </p:nvSpPr>
        <p:spPr/>
        <p:txBody>
          <a:bodyPr/>
          <a:lstStyle/>
          <a:p>
            <a:r>
              <a:rPr lang="en-US" dirty="0"/>
              <a:t>Temporal: </a:t>
            </a:r>
            <a:r>
              <a:rPr lang="en-US" dirty="0" err="1"/>
              <a:t>Deferrability</a:t>
            </a:r>
            <a:endParaRPr lang="en-US" dirty="0"/>
          </a:p>
        </p:txBody>
      </p:sp>
      <p:cxnSp>
        <p:nvCxnSpPr>
          <p:cNvPr id="6" name="Straight Connector 5">
            <a:extLst>
              <a:ext uri="{FF2B5EF4-FFF2-40B4-BE49-F238E27FC236}">
                <a16:creationId xmlns:a16="http://schemas.microsoft.com/office/drawing/2014/main" id="{924294FB-DBC2-497D-6F96-3EA00DA24F1A}"/>
              </a:ext>
            </a:extLst>
          </p:cNvPr>
          <p:cNvCxnSpPr>
            <a:cxnSpLocks/>
          </p:cNvCxnSpPr>
          <p:nvPr/>
        </p:nvCxnSpPr>
        <p:spPr>
          <a:xfrm>
            <a:off x="1055824" y="1783419"/>
            <a:ext cx="0" cy="1935674"/>
          </a:xfrm>
          <a:prstGeom prst="line">
            <a:avLst/>
          </a:prstGeom>
          <a:ln cap="rnd"/>
          <a:effectLst/>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2D8E233B-858C-3932-4D31-90BFC0C833F1}"/>
              </a:ext>
            </a:extLst>
          </p:cNvPr>
          <p:cNvCxnSpPr>
            <a:cxnSpLocks/>
          </p:cNvCxnSpPr>
          <p:nvPr/>
        </p:nvCxnSpPr>
        <p:spPr>
          <a:xfrm>
            <a:off x="658843" y="3600094"/>
            <a:ext cx="4589072" cy="0"/>
          </a:xfrm>
          <a:prstGeom prst="line">
            <a:avLst/>
          </a:prstGeom>
          <a:ln cap="rnd">
            <a:tailEnd type="triangle"/>
          </a:ln>
          <a:effectLst/>
        </p:spPr>
        <p:style>
          <a:lnRef idx="2">
            <a:schemeClr val="dk1"/>
          </a:lnRef>
          <a:fillRef idx="0">
            <a:schemeClr val="dk1"/>
          </a:fillRef>
          <a:effectRef idx="1">
            <a:schemeClr val="dk1"/>
          </a:effectRef>
          <a:fontRef idx="minor">
            <a:schemeClr val="tx1"/>
          </a:fontRef>
        </p:style>
      </p:cxnSp>
      <p:sp>
        <p:nvSpPr>
          <p:cNvPr id="13" name="TextBox 12">
            <a:extLst>
              <a:ext uri="{FF2B5EF4-FFF2-40B4-BE49-F238E27FC236}">
                <a16:creationId xmlns:a16="http://schemas.microsoft.com/office/drawing/2014/main" id="{EF2CB3F1-1808-C011-E2FF-6468D9FFDD9E}"/>
              </a:ext>
            </a:extLst>
          </p:cNvPr>
          <p:cNvSpPr txBox="1"/>
          <p:nvPr/>
        </p:nvSpPr>
        <p:spPr>
          <a:xfrm rot="16200000">
            <a:off x="68404" y="2555352"/>
            <a:ext cx="1518364" cy="369332"/>
          </a:xfrm>
          <a:prstGeom prst="rect">
            <a:avLst/>
          </a:prstGeom>
          <a:noFill/>
        </p:spPr>
        <p:txBody>
          <a:bodyPr wrap="none" rtlCol="0">
            <a:spAutoFit/>
          </a:bodyPr>
          <a:lstStyle/>
          <a:p>
            <a:r>
              <a:rPr lang="en-US" dirty="0"/>
              <a:t>CO</a:t>
            </a:r>
            <a:r>
              <a:rPr lang="en-US" baseline="-25000" dirty="0"/>
              <a:t>2 </a:t>
            </a:r>
            <a:r>
              <a:rPr lang="en-US" dirty="0"/>
              <a:t>Intensity</a:t>
            </a:r>
          </a:p>
        </p:txBody>
      </p:sp>
      <p:sp>
        <p:nvSpPr>
          <p:cNvPr id="18" name="Text Placeholder 17">
            <a:extLst>
              <a:ext uri="{FF2B5EF4-FFF2-40B4-BE49-F238E27FC236}">
                <a16:creationId xmlns:a16="http://schemas.microsoft.com/office/drawing/2014/main" id="{C71764C0-5468-9191-7B1C-22C2FD24BD88}"/>
              </a:ext>
            </a:extLst>
          </p:cNvPr>
          <p:cNvSpPr>
            <a:spLocks noGrp="1"/>
          </p:cNvSpPr>
          <p:nvPr>
            <p:ph type="body" sz="quarter" idx="10"/>
          </p:nvPr>
        </p:nvSpPr>
        <p:spPr/>
        <p:txBody>
          <a:bodyPr/>
          <a:lstStyle/>
          <a:p>
            <a:pPr marL="1587" indent="0">
              <a:buNone/>
            </a:pPr>
            <a:r>
              <a:rPr lang="en-US" dirty="0" err="1"/>
              <a:t>Deferrability</a:t>
            </a:r>
            <a:r>
              <a:rPr lang="en-US" dirty="0"/>
              <a:t>: Delay the job start time</a:t>
            </a:r>
          </a:p>
        </p:txBody>
      </p:sp>
      <p:sp>
        <p:nvSpPr>
          <p:cNvPr id="19" name="Rounded Rectangle 18">
            <a:extLst>
              <a:ext uri="{FF2B5EF4-FFF2-40B4-BE49-F238E27FC236}">
                <a16:creationId xmlns:a16="http://schemas.microsoft.com/office/drawing/2014/main" id="{1E0D58A8-8052-33F5-B829-4AFC132C69EA}"/>
              </a:ext>
            </a:extLst>
          </p:cNvPr>
          <p:cNvSpPr/>
          <p:nvPr/>
        </p:nvSpPr>
        <p:spPr>
          <a:xfrm>
            <a:off x="1092333" y="1868342"/>
            <a:ext cx="2450592" cy="398240"/>
          </a:xfrm>
          <a:prstGeom prst="roundRect">
            <a:avLst/>
          </a:prstGeom>
          <a:solidFill>
            <a:srgbClr val="FFC000"/>
          </a:solidFill>
          <a:ln w="28575">
            <a:solidFill>
              <a:srgbClr val="19121F">
                <a:alpha val="99000"/>
              </a:srgbClr>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1" name="Freeform 20">
            <a:extLst>
              <a:ext uri="{FF2B5EF4-FFF2-40B4-BE49-F238E27FC236}">
                <a16:creationId xmlns:a16="http://schemas.microsoft.com/office/drawing/2014/main" id="{158A006D-E49C-5E36-61F8-C6D6B1C77B86}"/>
              </a:ext>
            </a:extLst>
          </p:cNvPr>
          <p:cNvSpPr/>
          <p:nvPr/>
        </p:nvSpPr>
        <p:spPr>
          <a:xfrm>
            <a:off x="1055824" y="2534496"/>
            <a:ext cx="3974471" cy="931251"/>
          </a:xfrm>
          <a:custGeom>
            <a:avLst/>
            <a:gdLst>
              <a:gd name="connsiteX0" fmla="*/ 0 w 4542503"/>
              <a:gd name="connsiteY0" fmla="*/ 865977 h 1003686"/>
              <a:gd name="connsiteX1" fmla="*/ 737419 w 4542503"/>
              <a:gd name="connsiteY1" fmla="*/ 738 h 1003686"/>
              <a:gd name="connsiteX2" fmla="*/ 1543665 w 4542503"/>
              <a:gd name="connsiteY2" fmla="*/ 993796 h 1003686"/>
              <a:gd name="connsiteX3" fmla="*/ 2399071 w 4542503"/>
              <a:gd name="connsiteY3" fmla="*/ 59732 h 1003686"/>
              <a:gd name="connsiteX4" fmla="*/ 3146323 w 4542503"/>
              <a:gd name="connsiteY4" fmla="*/ 1003629 h 1003686"/>
              <a:gd name="connsiteX5" fmla="*/ 4001729 w 4542503"/>
              <a:gd name="connsiteY5" fmla="*/ 108893 h 1003686"/>
              <a:gd name="connsiteX6" fmla="*/ 4542503 w 4542503"/>
              <a:gd name="connsiteY6" fmla="*/ 767654 h 1003686"/>
              <a:gd name="connsiteX0" fmla="*/ 0 w 4552335"/>
              <a:gd name="connsiteY0" fmla="*/ 647521 h 1011372"/>
              <a:gd name="connsiteX1" fmla="*/ 747251 w 4552335"/>
              <a:gd name="connsiteY1" fmla="*/ 8424 h 1011372"/>
              <a:gd name="connsiteX2" fmla="*/ 1553497 w 4552335"/>
              <a:gd name="connsiteY2" fmla="*/ 1001482 h 1011372"/>
              <a:gd name="connsiteX3" fmla="*/ 2408903 w 4552335"/>
              <a:gd name="connsiteY3" fmla="*/ 67418 h 1011372"/>
              <a:gd name="connsiteX4" fmla="*/ 3156155 w 4552335"/>
              <a:gd name="connsiteY4" fmla="*/ 1011315 h 1011372"/>
              <a:gd name="connsiteX5" fmla="*/ 4011561 w 4552335"/>
              <a:gd name="connsiteY5" fmla="*/ 116579 h 1011372"/>
              <a:gd name="connsiteX6" fmla="*/ 4552335 w 4552335"/>
              <a:gd name="connsiteY6" fmla="*/ 775340 h 1011372"/>
              <a:gd name="connsiteX0" fmla="*/ 0 w 4581831"/>
              <a:gd name="connsiteY0" fmla="*/ 675265 h 1009619"/>
              <a:gd name="connsiteX1" fmla="*/ 776747 w 4581831"/>
              <a:gd name="connsiteY1" fmla="*/ 6671 h 1009619"/>
              <a:gd name="connsiteX2" fmla="*/ 1582993 w 4581831"/>
              <a:gd name="connsiteY2" fmla="*/ 999729 h 1009619"/>
              <a:gd name="connsiteX3" fmla="*/ 2438399 w 4581831"/>
              <a:gd name="connsiteY3" fmla="*/ 65665 h 1009619"/>
              <a:gd name="connsiteX4" fmla="*/ 3185651 w 4581831"/>
              <a:gd name="connsiteY4" fmla="*/ 1009562 h 1009619"/>
              <a:gd name="connsiteX5" fmla="*/ 4041057 w 4581831"/>
              <a:gd name="connsiteY5" fmla="*/ 114826 h 1009619"/>
              <a:gd name="connsiteX6" fmla="*/ 4581831 w 4581831"/>
              <a:gd name="connsiteY6" fmla="*/ 773587 h 1009619"/>
              <a:gd name="connsiteX0" fmla="*/ 0 w 4562167"/>
              <a:gd name="connsiteY0" fmla="*/ 675265 h 1009619"/>
              <a:gd name="connsiteX1" fmla="*/ 757083 w 4562167"/>
              <a:gd name="connsiteY1" fmla="*/ 6671 h 1009619"/>
              <a:gd name="connsiteX2" fmla="*/ 1563329 w 4562167"/>
              <a:gd name="connsiteY2" fmla="*/ 999729 h 1009619"/>
              <a:gd name="connsiteX3" fmla="*/ 2418735 w 4562167"/>
              <a:gd name="connsiteY3" fmla="*/ 65665 h 1009619"/>
              <a:gd name="connsiteX4" fmla="*/ 3165987 w 4562167"/>
              <a:gd name="connsiteY4" fmla="*/ 1009562 h 1009619"/>
              <a:gd name="connsiteX5" fmla="*/ 4021393 w 4562167"/>
              <a:gd name="connsiteY5" fmla="*/ 114826 h 1009619"/>
              <a:gd name="connsiteX6" fmla="*/ 4562167 w 4562167"/>
              <a:gd name="connsiteY6" fmla="*/ 773587 h 1009619"/>
              <a:gd name="connsiteX0" fmla="*/ 0 w 4562167"/>
              <a:gd name="connsiteY0" fmla="*/ 675265 h 1009862"/>
              <a:gd name="connsiteX1" fmla="*/ 757083 w 4562167"/>
              <a:gd name="connsiteY1" fmla="*/ 6671 h 1009862"/>
              <a:gd name="connsiteX2" fmla="*/ 1563329 w 4562167"/>
              <a:gd name="connsiteY2" fmla="*/ 999729 h 1009862"/>
              <a:gd name="connsiteX3" fmla="*/ 2217567 w 4562167"/>
              <a:gd name="connsiteY3" fmla="*/ 1657 h 1009862"/>
              <a:gd name="connsiteX4" fmla="*/ 3165987 w 4562167"/>
              <a:gd name="connsiteY4" fmla="*/ 1009562 h 1009862"/>
              <a:gd name="connsiteX5" fmla="*/ 4021393 w 4562167"/>
              <a:gd name="connsiteY5" fmla="*/ 114826 h 1009862"/>
              <a:gd name="connsiteX6" fmla="*/ 4562167 w 4562167"/>
              <a:gd name="connsiteY6" fmla="*/ 773587 h 1009862"/>
              <a:gd name="connsiteX0" fmla="*/ 0 w 4562167"/>
              <a:gd name="connsiteY0" fmla="*/ 675911 h 1018663"/>
              <a:gd name="connsiteX1" fmla="*/ 757083 w 4562167"/>
              <a:gd name="connsiteY1" fmla="*/ 7317 h 1018663"/>
              <a:gd name="connsiteX2" fmla="*/ 1444457 w 4562167"/>
              <a:gd name="connsiteY2" fmla="*/ 1018663 h 1018663"/>
              <a:gd name="connsiteX3" fmla="*/ 2217567 w 4562167"/>
              <a:gd name="connsiteY3" fmla="*/ 2303 h 1018663"/>
              <a:gd name="connsiteX4" fmla="*/ 3165987 w 4562167"/>
              <a:gd name="connsiteY4" fmla="*/ 1010208 h 1018663"/>
              <a:gd name="connsiteX5" fmla="*/ 4021393 w 4562167"/>
              <a:gd name="connsiteY5" fmla="*/ 115472 h 1018663"/>
              <a:gd name="connsiteX6" fmla="*/ 4562167 w 4562167"/>
              <a:gd name="connsiteY6" fmla="*/ 774233 h 1018663"/>
              <a:gd name="connsiteX0" fmla="*/ 0 w 4562167"/>
              <a:gd name="connsiteY0" fmla="*/ 675911 h 1037931"/>
              <a:gd name="connsiteX1" fmla="*/ 757083 w 4562167"/>
              <a:gd name="connsiteY1" fmla="*/ 7317 h 1037931"/>
              <a:gd name="connsiteX2" fmla="*/ 1444457 w 4562167"/>
              <a:gd name="connsiteY2" fmla="*/ 1018663 h 1037931"/>
              <a:gd name="connsiteX3" fmla="*/ 2217567 w 4562167"/>
              <a:gd name="connsiteY3" fmla="*/ 2303 h 1037931"/>
              <a:gd name="connsiteX4" fmla="*/ 2891667 w 4562167"/>
              <a:gd name="connsiteY4" fmla="*/ 1037640 h 1037931"/>
              <a:gd name="connsiteX5" fmla="*/ 4021393 w 4562167"/>
              <a:gd name="connsiteY5" fmla="*/ 115472 h 1037931"/>
              <a:gd name="connsiteX6" fmla="*/ 4562167 w 4562167"/>
              <a:gd name="connsiteY6" fmla="*/ 774233 h 1037931"/>
              <a:gd name="connsiteX0" fmla="*/ 0 w 4562167"/>
              <a:gd name="connsiteY0" fmla="*/ 675911 h 1037674"/>
              <a:gd name="connsiteX1" fmla="*/ 757083 w 4562167"/>
              <a:gd name="connsiteY1" fmla="*/ 7317 h 1037674"/>
              <a:gd name="connsiteX2" fmla="*/ 1444457 w 4562167"/>
              <a:gd name="connsiteY2" fmla="*/ 1018663 h 1037674"/>
              <a:gd name="connsiteX3" fmla="*/ 2217567 w 4562167"/>
              <a:gd name="connsiteY3" fmla="*/ 2303 h 1037674"/>
              <a:gd name="connsiteX4" fmla="*/ 2891667 w 4562167"/>
              <a:gd name="connsiteY4" fmla="*/ 1037640 h 1037674"/>
              <a:gd name="connsiteX5" fmla="*/ 3582481 w 4562167"/>
              <a:gd name="connsiteY5" fmla="*/ 42320 h 1037674"/>
              <a:gd name="connsiteX6" fmla="*/ 4562167 w 4562167"/>
              <a:gd name="connsiteY6" fmla="*/ 774233 h 1037674"/>
              <a:gd name="connsiteX0" fmla="*/ 0 w 4251271"/>
              <a:gd name="connsiteY0" fmla="*/ 675911 h 1037674"/>
              <a:gd name="connsiteX1" fmla="*/ 757083 w 4251271"/>
              <a:gd name="connsiteY1" fmla="*/ 7317 h 1037674"/>
              <a:gd name="connsiteX2" fmla="*/ 1444457 w 4251271"/>
              <a:gd name="connsiteY2" fmla="*/ 1018663 h 1037674"/>
              <a:gd name="connsiteX3" fmla="*/ 2217567 w 4251271"/>
              <a:gd name="connsiteY3" fmla="*/ 2303 h 1037674"/>
              <a:gd name="connsiteX4" fmla="*/ 2891667 w 4251271"/>
              <a:gd name="connsiteY4" fmla="*/ 1037640 h 1037674"/>
              <a:gd name="connsiteX5" fmla="*/ 3582481 w 4251271"/>
              <a:gd name="connsiteY5" fmla="*/ 42320 h 1037674"/>
              <a:gd name="connsiteX6" fmla="*/ 4251271 w 4251271"/>
              <a:gd name="connsiteY6" fmla="*/ 883961 h 1037674"/>
              <a:gd name="connsiteX0" fmla="*/ 0 w 4251271"/>
              <a:gd name="connsiteY0" fmla="*/ 682759 h 1044539"/>
              <a:gd name="connsiteX1" fmla="*/ 757083 w 4251271"/>
              <a:gd name="connsiteY1" fmla="*/ 14165 h 1044539"/>
              <a:gd name="connsiteX2" fmla="*/ 1444457 w 4251271"/>
              <a:gd name="connsiteY2" fmla="*/ 1025511 h 1044539"/>
              <a:gd name="connsiteX3" fmla="*/ 1806087 w 4251271"/>
              <a:gd name="connsiteY3" fmla="*/ 7 h 1044539"/>
              <a:gd name="connsiteX4" fmla="*/ 2891667 w 4251271"/>
              <a:gd name="connsiteY4" fmla="*/ 1044488 h 1044539"/>
              <a:gd name="connsiteX5" fmla="*/ 3582481 w 4251271"/>
              <a:gd name="connsiteY5" fmla="*/ 49168 h 1044539"/>
              <a:gd name="connsiteX6" fmla="*/ 4251271 w 4251271"/>
              <a:gd name="connsiteY6" fmla="*/ 890809 h 1044539"/>
              <a:gd name="connsiteX0" fmla="*/ 0 w 4251271"/>
              <a:gd name="connsiteY0" fmla="*/ 682768 h 1044548"/>
              <a:gd name="connsiteX1" fmla="*/ 757083 w 4251271"/>
              <a:gd name="connsiteY1" fmla="*/ 14174 h 1044548"/>
              <a:gd name="connsiteX2" fmla="*/ 1289009 w 4251271"/>
              <a:gd name="connsiteY2" fmla="*/ 1016376 h 1044548"/>
              <a:gd name="connsiteX3" fmla="*/ 1806087 w 4251271"/>
              <a:gd name="connsiteY3" fmla="*/ 16 h 1044548"/>
              <a:gd name="connsiteX4" fmla="*/ 2891667 w 4251271"/>
              <a:gd name="connsiteY4" fmla="*/ 1044497 h 1044548"/>
              <a:gd name="connsiteX5" fmla="*/ 3582481 w 4251271"/>
              <a:gd name="connsiteY5" fmla="*/ 49177 h 1044548"/>
              <a:gd name="connsiteX6" fmla="*/ 4251271 w 4251271"/>
              <a:gd name="connsiteY6" fmla="*/ 890818 h 1044548"/>
              <a:gd name="connsiteX0" fmla="*/ 0 w 4251271"/>
              <a:gd name="connsiteY0" fmla="*/ 682760 h 1035397"/>
              <a:gd name="connsiteX1" fmla="*/ 757083 w 4251271"/>
              <a:gd name="connsiteY1" fmla="*/ 14166 h 1035397"/>
              <a:gd name="connsiteX2" fmla="*/ 1289009 w 4251271"/>
              <a:gd name="connsiteY2" fmla="*/ 1016368 h 1035397"/>
              <a:gd name="connsiteX3" fmla="*/ 1806087 w 4251271"/>
              <a:gd name="connsiteY3" fmla="*/ 8 h 1035397"/>
              <a:gd name="connsiteX4" fmla="*/ 2461899 w 4251271"/>
              <a:gd name="connsiteY4" fmla="*/ 1035345 h 1035397"/>
              <a:gd name="connsiteX5" fmla="*/ 3582481 w 4251271"/>
              <a:gd name="connsiteY5" fmla="*/ 49169 h 1035397"/>
              <a:gd name="connsiteX6" fmla="*/ 4251271 w 4251271"/>
              <a:gd name="connsiteY6" fmla="*/ 890810 h 1035397"/>
              <a:gd name="connsiteX0" fmla="*/ 0 w 4251271"/>
              <a:gd name="connsiteY0" fmla="*/ 682760 h 1035379"/>
              <a:gd name="connsiteX1" fmla="*/ 757083 w 4251271"/>
              <a:gd name="connsiteY1" fmla="*/ 14166 h 1035379"/>
              <a:gd name="connsiteX2" fmla="*/ 1289009 w 4251271"/>
              <a:gd name="connsiteY2" fmla="*/ 1016368 h 1035379"/>
              <a:gd name="connsiteX3" fmla="*/ 1806087 w 4251271"/>
              <a:gd name="connsiteY3" fmla="*/ 8 h 1035379"/>
              <a:gd name="connsiteX4" fmla="*/ 2461899 w 4251271"/>
              <a:gd name="connsiteY4" fmla="*/ 1035345 h 1035379"/>
              <a:gd name="connsiteX5" fmla="*/ 2978977 w 4251271"/>
              <a:gd name="connsiteY5" fmla="*/ 40025 h 1035379"/>
              <a:gd name="connsiteX6" fmla="*/ 4251271 w 4251271"/>
              <a:gd name="connsiteY6" fmla="*/ 890810 h 1035379"/>
              <a:gd name="connsiteX0" fmla="*/ 0 w 4251271"/>
              <a:gd name="connsiteY0" fmla="*/ 682760 h 1035379"/>
              <a:gd name="connsiteX1" fmla="*/ 757083 w 4251271"/>
              <a:gd name="connsiteY1" fmla="*/ 14166 h 1035379"/>
              <a:gd name="connsiteX2" fmla="*/ 1289009 w 4251271"/>
              <a:gd name="connsiteY2" fmla="*/ 1016368 h 1035379"/>
              <a:gd name="connsiteX3" fmla="*/ 1806087 w 4251271"/>
              <a:gd name="connsiteY3" fmla="*/ 8 h 1035379"/>
              <a:gd name="connsiteX4" fmla="*/ 2461899 w 4251271"/>
              <a:gd name="connsiteY4" fmla="*/ 1035345 h 1035379"/>
              <a:gd name="connsiteX5" fmla="*/ 3088705 w 4251271"/>
              <a:gd name="connsiteY5" fmla="*/ 40025 h 1035379"/>
              <a:gd name="connsiteX6" fmla="*/ 4251271 w 4251271"/>
              <a:gd name="connsiteY6" fmla="*/ 890810 h 1035379"/>
              <a:gd name="connsiteX0" fmla="*/ 0 w 3757495"/>
              <a:gd name="connsiteY0" fmla="*/ 682760 h 1035379"/>
              <a:gd name="connsiteX1" fmla="*/ 757083 w 3757495"/>
              <a:gd name="connsiteY1" fmla="*/ 14166 h 1035379"/>
              <a:gd name="connsiteX2" fmla="*/ 1289009 w 3757495"/>
              <a:gd name="connsiteY2" fmla="*/ 1016368 h 1035379"/>
              <a:gd name="connsiteX3" fmla="*/ 1806087 w 3757495"/>
              <a:gd name="connsiteY3" fmla="*/ 8 h 1035379"/>
              <a:gd name="connsiteX4" fmla="*/ 2461899 w 3757495"/>
              <a:gd name="connsiteY4" fmla="*/ 1035345 h 1035379"/>
              <a:gd name="connsiteX5" fmla="*/ 3088705 w 3757495"/>
              <a:gd name="connsiteY5" fmla="*/ 40025 h 1035379"/>
              <a:gd name="connsiteX6" fmla="*/ 3757495 w 3757495"/>
              <a:gd name="connsiteY6" fmla="*/ 991394 h 1035379"/>
              <a:gd name="connsiteX0" fmla="*/ 0 w 3757495"/>
              <a:gd name="connsiteY0" fmla="*/ 693521 h 1046140"/>
              <a:gd name="connsiteX1" fmla="*/ 656499 w 3757495"/>
              <a:gd name="connsiteY1" fmla="*/ 6639 h 1046140"/>
              <a:gd name="connsiteX2" fmla="*/ 1289009 w 3757495"/>
              <a:gd name="connsiteY2" fmla="*/ 1027129 h 1046140"/>
              <a:gd name="connsiteX3" fmla="*/ 1806087 w 3757495"/>
              <a:gd name="connsiteY3" fmla="*/ 10769 h 1046140"/>
              <a:gd name="connsiteX4" fmla="*/ 2461899 w 3757495"/>
              <a:gd name="connsiteY4" fmla="*/ 1046106 h 1046140"/>
              <a:gd name="connsiteX5" fmla="*/ 3088705 w 3757495"/>
              <a:gd name="connsiteY5" fmla="*/ 50786 h 1046140"/>
              <a:gd name="connsiteX6" fmla="*/ 3757495 w 3757495"/>
              <a:gd name="connsiteY6" fmla="*/ 1002155 h 1046140"/>
              <a:gd name="connsiteX0" fmla="*/ 0 w 3757495"/>
              <a:gd name="connsiteY0" fmla="*/ 693834 h 1046453"/>
              <a:gd name="connsiteX1" fmla="*/ 656499 w 3757495"/>
              <a:gd name="connsiteY1" fmla="*/ 6952 h 1046453"/>
              <a:gd name="connsiteX2" fmla="*/ 1234145 w 3757495"/>
              <a:gd name="connsiteY2" fmla="*/ 1036586 h 1046453"/>
              <a:gd name="connsiteX3" fmla="*/ 1806087 w 3757495"/>
              <a:gd name="connsiteY3" fmla="*/ 11082 h 1046453"/>
              <a:gd name="connsiteX4" fmla="*/ 2461899 w 3757495"/>
              <a:gd name="connsiteY4" fmla="*/ 1046419 h 1046453"/>
              <a:gd name="connsiteX5" fmla="*/ 3088705 w 3757495"/>
              <a:gd name="connsiteY5" fmla="*/ 51099 h 1046453"/>
              <a:gd name="connsiteX6" fmla="*/ 3757495 w 3757495"/>
              <a:gd name="connsiteY6" fmla="*/ 1002468 h 1046453"/>
              <a:gd name="connsiteX0" fmla="*/ 0 w 3757495"/>
              <a:gd name="connsiteY0" fmla="*/ 693834 h 1046439"/>
              <a:gd name="connsiteX1" fmla="*/ 656499 w 3757495"/>
              <a:gd name="connsiteY1" fmla="*/ 6952 h 1046439"/>
              <a:gd name="connsiteX2" fmla="*/ 1234145 w 3757495"/>
              <a:gd name="connsiteY2" fmla="*/ 1036586 h 1046439"/>
              <a:gd name="connsiteX3" fmla="*/ 1870095 w 3757495"/>
              <a:gd name="connsiteY3" fmla="*/ 20226 h 1046439"/>
              <a:gd name="connsiteX4" fmla="*/ 2461899 w 3757495"/>
              <a:gd name="connsiteY4" fmla="*/ 1046419 h 1046439"/>
              <a:gd name="connsiteX5" fmla="*/ 3088705 w 3757495"/>
              <a:gd name="connsiteY5" fmla="*/ 51099 h 1046439"/>
              <a:gd name="connsiteX6" fmla="*/ 3757495 w 3757495"/>
              <a:gd name="connsiteY6" fmla="*/ 1002468 h 1046439"/>
              <a:gd name="connsiteX0" fmla="*/ 0 w 3757495"/>
              <a:gd name="connsiteY0" fmla="*/ 693834 h 1046420"/>
              <a:gd name="connsiteX1" fmla="*/ 656499 w 3757495"/>
              <a:gd name="connsiteY1" fmla="*/ 6952 h 1046420"/>
              <a:gd name="connsiteX2" fmla="*/ 1234145 w 3757495"/>
              <a:gd name="connsiteY2" fmla="*/ 1036586 h 1046420"/>
              <a:gd name="connsiteX3" fmla="*/ 1870095 w 3757495"/>
              <a:gd name="connsiteY3" fmla="*/ 20226 h 1046420"/>
              <a:gd name="connsiteX4" fmla="*/ 2461899 w 3757495"/>
              <a:gd name="connsiteY4" fmla="*/ 1046419 h 1046420"/>
              <a:gd name="connsiteX5" fmla="*/ 3305681 w 3757495"/>
              <a:gd name="connsiteY5" fmla="*/ 27851 h 1046420"/>
              <a:gd name="connsiteX6" fmla="*/ 3757495 w 3757495"/>
              <a:gd name="connsiteY6" fmla="*/ 1002468 h 1046420"/>
              <a:gd name="connsiteX0" fmla="*/ 0 w 3904729"/>
              <a:gd name="connsiteY0" fmla="*/ 693834 h 1046420"/>
              <a:gd name="connsiteX1" fmla="*/ 656499 w 3904729"/>
              <a:gd name="connsiteY1" fmla="*/ 6952 h 1046420"/>
              <a:gd name="connsiteX2" fmla="*/ 1234145 w 3904729"/>
              <a:gd name="connsiteY2" fmla="*/ 1036586 h 1046420"/>
              <a:gd name="connsiteX3" fmla="*/ 1870095 w 3904729"/>
              <a:gd name="connsiteY3" fmla="*/ 20226 h 1046420"/>
              <a:gd name="connsiteX4" fmla="*/ 2461899 w 3904729"/>
              <a:gd name="connsiteY4" fmla="*/ 1046419 h 1046420"/>
              <a:gd name="connsiteX5" fmla="*/ 3305681 w 3904729"/>
              <a:gd name="connsiteY5" fmla="*/ 27851 h 1046420"/>
              <a:gd name="connsiteX6" fmla="*/ 3904729 w 3904729"/>
              <a:gd name="connsiteY6" fmla="*/ 1010217 h 1046420"/>
              <a:gd name="connsiteX0" fmla="*/ 0 w 3904729"/>
              <a:gd name="connsiteY0" fmla="*/ 693834 h 1046420"/>
              <a:gd name="connsiteX1" fmla="*/ 656499 w 3904729"/>
              <a:gd name="connsiteY1" fmla="*/ 6952 h 1046420"/>
              <a:gd name="connsiteX2" fmla="*/ 1234145 w 3904729"/>
              <a:gd name="connsiteY2" fmla="*/ 1036586 h 1046420"/>
              <a:gd name="connsiteX3" fmla="*/ 2149064 w 3904729"/>
              <a:gd name="connsiteY3" fmla="*/ 35724 h 1046420"/>
              <a:gd name="connsiteX4" fmla="*/ 2461899 w 3904729"/>
              <a:gd name="connsiteY4" fmla="*/ 1046419 h 1046420"/>
              <a:gd name="connsiteX5" fmla="*/ 3305681 w 3904729"/>
              <a:gd name="connsiteY5" fmla="*/ 27851 h 1046420"/>
              <a:gd name="connsiteX6" fmla="*/ 3904729 w 3904729"/>
              <a:gd name="connsiteY6" fmla="*/ 1010217 h 1046420"/>
              <a:gd name="connsiteX0" fmla="*/ 0 w 3904729"/>
              <a:gd name="connsiteY0" fmla="*/ 693834 h 1036603"/>
              <a:gd name="connsiteX1" fmla="*/ 656499 w 3904729"/>
              <a:gd name="connsiteY1" fmla="*/ 6952 h 1036603"/>
              <a:gd name="connsiteX2" fmla="*/ 1234145 w 3904729"/>
              <a:gd name="connsiteY2" fmla="*/ 1036586 h 1036603"/>
              <a:gd name="connsiteX3" fmla="*/ 2149064 w 3904729"/>
              <a:gd name="connsiteY3" fmla="*/ 35724 h 1036603"/>
              <a:gd name="connsiteX4" fmla="*/ 2578136 w 3904729"/>
              <a:gd name="connsiteY4" fmla="*/ 1007673 h 1036603"/>
              <a:gd name="connsiteX5" fmla="*/ 3305681 w 3904729"/>
              <a:gd name="connsiteY5" fmla="*/ 27851 h 1036603"/>
              <a:gd name="connsiteX6" fmla="*/ 3904729 w 3904729"/>
              <a:gd name="connsiteY6" fmla="*/ 1010217 h 1036603"/>
              <a:gd name="connsiteX0" fmla="*/ 0 w 3904729"/>
              <a:gd name="connsiteY0" fmla="*/ 693308 h 1020579"/>
              <a:gd name="connsiteX1" fmla="*/ 656499 w 3904729"/>
              <a:gd name="connsiteY1" fmla="*/ 6426 h 1020579"/>
              <a:gd name="connsiteX2" fmla="*/ 1404627 w 3904729"/>
              <a:gd name="connsiteY2" fmla="*/ 1020562 h 1020579"/>
              <a:gd name="connsiteX3" fmla="*/ 2149064 w 3904729"/>
              <a:gd name="connsiteY3" fmla="*/ 35198 h 1020579"/>
              <a:gd name="connsiteX4" fmla="*/ 2578136 w 3904729"/>
              <a:gd name="connsiteY4" fmla="*/ 1007147 h 1020579"/>
              <a:gd name="connsiteX5" fmla="*/ 3305681 w 3904729"/>
              <a:gd name="connsiteY5" fmla="*/ 27325 h 1020579"/>
              <a:gd name="connsiteX6" fmla="*/ 3904729 w 3904729"/>
              <a:gd name="connsiteY6" fmla="*/ 1009691 h 1020579"/>
              <a:gd name="connsiteX0" fmla="*/ 0 w 3904729"/>
              <a:gd name="connsiteY0" fmla="*/ 685700 h 1012963"/>
              <a:gd name="connsiteX1" fmla="*/ 726241 w 3904729"/>
              <a:gd name="connsiteY1" fmla="*/ 6567 h 1012963"/>
              <a:gd name="connsiteX2" fmla="*/ 1404627 w 3904729"/>
              <a:gd name="connsiteY2" fmla="*/ 1012954 h 1012963"/>
              <a:gd name="connsiteX3" fmla="*/ 2149064 w 3904729"/>
              <a:gd name="connsiteY3" fmla="*/ 27590 h 1012963"/>
              <a:gd name="connsiteX4" fmla="*/ 2578136 w 3904729"/>
              <a:gd name="connsiteY4" fmla="*/ 999539 h 1012963"/>
              <a:gd name="connsiteX5" fmla="*/ 3305681 w 3904729"/>
              <a:gd name="connsiteY5" fmla="*/ 19717 h 1012963"/>
              <a:gd name="connsiteX6" fmla="*/ 3904729 w 3904729"/>
              <a:gd name="connsiteY6" fmla="*/ 1002083 h 1012963"/>
              <a:gd name="connsiteX0" fmla="*/ 0 w 3904729"/>
              <a:gd name="connsiteY0" fmla="*/ 679326 h 1006589"/>
              <a:gd name="connsiteX1" fmla="*/ 726241 w 3904729"/>
              <a:gd name="connsiteY1" fmla="*/ 193 h 1006589"/>
              <a:gd name="connsiteX2" fmla="*/ 1404627 w 3904729"/>
              <a:gd name="connsiteY2" fmla="*/ 1006580 h 1006589"/>
              <a:gd name="connsiteX3" fmla="*/ 2149064 w 3904729"/>
              <a:gd name="connsiteY3" fmla="*/ 21216 h 1006589"/>
              <a:gd name="connsiteX4" fmla="*/ 2578136 w 3904729"/>
              <a:gd name="connsiteY4" fmla="*/ 993165 h 1006589"/>
              <a:gd name="connsiteX5" fmla="*/ 3305681 w 3904729"/>
              <a:gd name="connsiteY5" fmla="*/ 13343 h 1006589"/>
              <a:gd name="connsiteX6" fmla="*/ 3904729 w 3904729"/>
              <a:gd name="connsiteY6" fmla="*/ 995709 h 1006589"/>
              <a:gd name="connsiteX0" fmla="*/ 0 w 3904729"/>
              <a:gd name="connsiteY0" fmla="*/ 679302 h 1006565"/>
              <a:gd name="connsiteX1" fmla="*/ 726241 w 3904729"/>
              <a:gd name="connsiteY1" fmla="*/ 169 h 1006565"/>
              <a:gd name="connsiteX2" fmla="*/ 1404627 w 3904729"/>
              <a:gd name="connsiteY2" fmla="*/ 1006556 h 1006565"/>
              <a:gd name="connsiteX3" fmla="*/ 2149064 w 3904729"/>
              <a:gd name="connsiteY3" fmla="*/ 21192 h 1006565"/>
              <a:gd name="connsiteX4" fmla="*/ 2578136 w 3904729"/>
              <a:gd name="connsiteY4" fmla="*/ 993141 h 1006565"/>
              <a:gd name="connsiteX5" fmla="*/ 3305681 w 3904729"/>
              <a:gd name="connsiteY5" fmla="*/ 13319 h 1006565"/>
              <a:gd name="connsiteX6" fmla="*/ 3904729 w 3904729"/>
              <a:gd name="connsiteY6" fmla="*/ 995685 h 1006565"/>
              <a:gd name="connsiteX0" fmla="*/ 0 w 3904729"/>
              <a:gd name="connsiteY0" fmla="*/ 679134 h 1006397"/>
              <a:gd name="connsiteX1" fmla="*/ 726241 w 3904729"/>
              <a:gd name="connsiteY1" fmla="*/ 1 h 1006397"/>
              <a:gd name="connsiteX2" fmla="*/ 1404627 w 3904729"/>
              <a:gd name="connsiteY2" fmla="*/ 1006388 h 1006397"/>
              <a:gd name="connsiteX3" fmla="*/ 2149064 w 3904729"/>
              <a:gd name="connsiteY3" fmla="*/ 21024 h 1006397"/>
              <a:gd name="connsiteX4" fmla="*/ 2578136 w 3904729"/>
              <a:gd name="connsiteY4" fmla="*/ 992973 h 1006397"/>
              <a:gd name="connsiteX5" fmla="*/ 3305681 w 3904729"/>
              <a:gd name="connsiteY5" fmla="*/ 13151 h 1006397"/>
              <a:gd name="connsiteX6" fmla="*/ 3904729 w 3904729"/>
              <a:gd name="connsiteY6" fmla="*/ 995517 h 1006397"/>
              <a:gd name="connsiteX0" fmla="*/ 0 w 3904729"/>
              <a:gd name="connsiteY0" fmla="*/ 685699 h 1012962"/>
              <a:gd name="connsiteX1" fmla="*/ 726241 w 3904729"/>
              <a:gd name="connsiteY1" fmla="*/ 6566 h 1012962"/>
              <a:gd name="connsiteX2" fmla="*/ 1489868 w 3904729"/>
              <a:gd name="connsiteY2" fmla="*/ 1012953 h 1012962"/>
              <a:gd name="connsiteX3" fmla="*/ 2149064 w 3904729"/>
              <a:gd name="connsiteY3" fmla="*/ 27589 h 1012962"/>
              <a:gd name="connsiteX4" fmla="*/ 2578136 w 3904729"/>
              <a:gd name="connsiteY4" fmla="*/ 999538 h 1012962"/>
              <a:gd name="connsiteX5" fmla="*/ 3305681 w 3904729"/>
              <a:gd name="connsiteY5" fmla="*/ 19716 h 1012962"/>
              <a:gd name="connsiteX6" fmla="*/ 3904729 w 3904729"/>
              <a:gd name="connsiteY6" fmla="*/ 1002082 h 1012962"/>
              <a:gd name="connsiteX0" fmla="*/ 0 w 3904729"/>
              <a:gd name="connsiteY0" fmla="*/ 685699 h 1012953"/>
              <a:gd name="connsiteX1" fmla="*/ 726241 w 3904729"/>
              <a:gd name="connsiteY1" fmla="*/ 6566 h 1012953"/>
              <a:gd name="connsiteX2" fmla="*/ 1489868 w 3904729"/>
              <a:gd name="connsiteY2" fmla="*/ 1012953 h 1012953"/>
              <a:gd name="connsiteX3" fmla="*/ 2040575 w 3904729"/>
              <a:gd name="connsiteY3" fmla="*/ 12090 h 1012953"/>
              <a:gd name="connsiteX4" fmla="*/ 2578136 w 3904729"/>
              <a:gd name="connsiteY4" fmla="*/ 999538 h 1012953"/>
              <a:gd name="connsiteX5" fmla="*/ 3305681 w 3904729"/>
              <a:gd name="connsiteY5" fmla="*/ 19716 h 1012953"/>
              <a:gd name="connsiteX6" fmla="*/ 3904729 w 3904729"/>
              <a:gd name="connsiteY6" fmla="*/ 1002082 h 1012953"/>
              <a:gd name="connsiteX0" fmla="*/ 0 w 3904729"/>
              <a:gd name="connsiteY0" fmla="*/ 686509 h 1037011"/>
              <a:gd name="connsiteX1" fmla="*/ 726241 w 3904729"/>
              <a:gd name="connsiteY1" fmla="*/ 7376 h 1037011"/>
              <a:gd name="connsiteX2" fmla="*/ 1404627 w 3904729"/>
              <a:gd name="connsiteY2" fmla="*/ 1037011 h 1037011"/>
              <a:gd name="connsiteX3" fmla="*/ 2040575 w 3904729"/>
              <a:gd name="connsiteY3" fmla="*/ 12900 h 1037011"/>
              <a:gd name="connsiteX4" fmla="*/ 2578136 w 3904729"/>
              <a:gd name="connsiteY4" fmla="*/ 1000348 h 1037011"/>
              <a:gd name="connsiteX5" fmla="*/ 3305681 w 3904729"/>
              <a:gd name="connsiteY5" fmla="*/ 20526 h 1037011"/>
              <a:gd name="connsiteX6" fmla="*/ 3904729 w 3904729"/>
              <a:gd name="connsiteY6" fmla="*/ 1002892 h 1037011"/>
              <a:gd name="connsiteX0" fmla="*/ 0 w 3904729"/>
              <a:gd name="connsiteY0" fmla="*/ 673638 h 1024350"/>
              <a:gd name="connsiteX1" fmla="*/ 641001 w 3904729"/>
              <a:gd name="connsiteY1" fmla="*/ 95244 h 1024350"/>
              <a:gd name="connsiteX2" fmla="*/ 1404627 w 3904729"/>
              <a:gd name="connsiteY2" fmla="*/ 1024140 h 1024350"/>
              <a:gd name="connsiteX3" fmla="*/ 2040575 w 3904729"/>
              <a:gd name="connsiteY3" fmla="*/ 29 h 1024350"/>
              <a:gd name="connsiteX4" fmla="*/ 2578136 w 3904729"/>
              <a:gd name="connsiteY4" fmla="*/ 987477 h 1024350"/>
              <a:gd name="connsiteX5" fmla="*/ 3305681 w 3904729"/>
              <a:gd name="connsiteY5" fmla="*/ 7655 h 1024350"/>
              <a:gd name="connsiteX6" fmla="*/ 3904729 w 3904729"/>
              <a:gd name="connsiteY6" fmla="*/ 990021 h 1024350"/>
              <a:gd name="connsiteX0" fmla="*/ 0 w 3904729"/>
              <a:gd name="connsiteY0" fmla="*/ 673638 h 1024211"/>
              <a:gd name="connsiteX1" fmla="*/ 648751 w 3904729"/>
              <a:gd name="connsiteY1" fmla="*/ 56499 h 1024211"/>
              <a:gd name="connsiteX2" fmla="*/ 1404627 w 3904729"/>
              <a:gd name="connsiteY2" fmla="*/ 1024140 h 1024211"/>
              <a:gd name="connsiteX3" fmla="*/ 2040575 w 3904729"/>
              <a:gd name="connsiteY3" fmla="*/ 29 h 1024211"/>
              <a:gd name="connsiteX4" fmla="*/ 2578136 w 3904729"/>
              <a:gd name="connsiteY4" fmla="*/ 987477 h 1024211"/>
              <a:gd name="connsiteX5" fmla="*/ 3305681 w 3904729"/>
              <a:gd name="connsiteY5" fmla="*/ 7655 h 1024211"/>
              <a:gd name="connsiteX6" fmla="*/ 3904729 w 3904729"/>
              <a:gd name="connsiteY6" fmla="*/ 990021 h 1024211"/>
              <a:gd name="connsiteX0" fmla="*/ 0 w 3904729"/>
              <a:gd name="connsiteY0" fmla="*/ 673638 h 1024146"/>
              <a:gd name="connsiteX1" fmla="*/ 857978 w 3904729"/>
              <a:gd name="connsiteY1" fmla="*/ 17753 h 1024146"/>
              <a:gd name="connsiteX2" fmla="*/ 1404627 w 3904729"/>
              <a:gd name="connsiteY2" fmla="*/ 1024140 h 1024146"/>
              <a:gd name="connsiteX3" fmla="*/ 2040575 w 3904729"/>
              <a:gd name="connsiteY3" fmla="*/ 29 h 1024146"/>
              <a:gd name="connsiteX4" fmla="*/ 2578136 w 3904729"/>
              <a:gd name="connsiteY4" fmla="*/ 987477 h 1024146"/>
              <a:gd name="connsiteX5" fmla="*/ 3305681 w 3904729"/>
              <a:gd name="connsiteY5" fmla="*/ 7655 h 1024146"/>
              <a:gd name="connsiteX6" fmla="*/ 3904729 w 3904729"/>
              <a:gd name="connsiteY6" fmla="*/ 990021 h 1024146"/>
              <a:gd name="connsiteX0" fmla="*/ 0 w 3904729"/>
              <a:gd name="connsiteY0" fmla="*/ 673638 h 1024146"/>
              <a:gd name="connsiteX1" fmla="*/ 857978 w 3904729"/>
              <a:gd name="connsiteY1" fmla="*/ 17753 h 1024146"/>
              <a:gd name="connsiteX2" fmla="*/ 1404627 w 3904729"/>
              <a:gd name="connsiteY2" fmla="*/ 1024140 h 1024146"/>
              <a:gd name="connsiteX3" fmla="*/ 2040575 w 3904729"/>
              <a:gd name="connsiteY3" fmla="*/ 29 h 1024146"/>
              <a:gd name="connsiteX4" fmla="*/ 2578136 w 3904729"/>
              <a:gd name="connsiteY4" fmla="*/ 987477 h 1024146"/>
              <a:gd name="connsiteX5" fmla="*/ 3305681 w 3904729"/>
              <a:gd name="connsiteY5" fmla="*/ 7655 h 1024146"/>
              <a:gd name="connsiteX6" fmla="*/ 3904729 w 3904729"/>
              <a:gd name="connsiteY6" fmla="*/ 990021 h 1024146"/>
              <a:gd name="connsiteX0" fmla="*/ 0 w 3904729"/>
              <a:gd name="connsiteY0" fmla="*/ 688194 h 1038703"/>
              <a:gd name="connsiteX1" fmla="*/ 857978 w 3904729"/>
              <a:gd name="connsiteY1" fmla="*/ 32309 h 1038703"/>
              <a:gd name="connsiteX2" fmla="*/ 1404627 w 3904729"/>
              <a:gd name="connsiteY2" fmla="*/ 1038696 h 1038703"/>
              <a:gd name="connsiteX3" fmla="*/ 2040575 w 3904729"/>
              <a:gd name="connsiteY3" fmla="*/ 14585 h 1038703"/>
              <a:gd name="connsiteX4" fmla="*/ 2578136 w 3904729"/>
              <a:gd name="connsiteY4" fmla="*/ 1002033 h 1038703"/>
              <a:gd name="connsiteX5" fmla="*/ 3305681 w 3904729"/>
              <a:gd name="connsiteY5" fmla="*/ 22211 h 1038703"/>
              <a:gd name="connsiteX6" fmla="*/ 3904729 w 3904729"/>
              <a:gd name="connsiteY6" fmla="*/ 1004577 h 1038703"/>
              <a:gd name="connsiteX0" fmla="*/ 0 w 3904729"/>
              <a:gd name="connsiteY0" fmla="*/ 702738 h 1053240"/>
              <a:gd name="connsiteX1" fmla="*/ 687496 w 3904729"/>
              <a:gd name="connsiteY1" fmla="*/ 31354 h 1053240"/>
              <a:gd name="connsiteX2" fmla="*/ 1404627 w 3904729"/>
              <a:gd name="connsiteY2" fmla="*/ 1053240 h 1053240"/>
              <a:gd name="connsiteX3" fmla="*/ 2040575 w 3904729"/>
              <a:gd name="connsiteY3" fmla="*/ 29129 h 1053240"/>
              <a:gd name="connsiteX4" fmla="*/ 2578136 w 3904729"/>
              <a:gd name="connsiteY4" fmla="*/ 1016577 h 1053240"/>
              <a:gd name="connsiteX5" fmla="*/ 3305681 w 3904729"/>
              <a:gd name="connsiteY5" fmla="*/ 36755 h 1053240"/>
              <a:gd name="connsiteX6" fmla="*/ 3904729 w 3904729"/>
              <a:gd name="connsiteY6" fmla="*/ 1019121 h 1053240"/>
              <a:gd name="connsiteX0" fmla="*/ 0 w 3904729"/>
              <a:gd name="connsiteY0" fmla="*/ 673638 h 1024270"/>
              <a:gd name="connsiteX1" fmla="*/ 718493 w 3904729"/>
              <a:gd name="connsiteY1" fmla="*/ 71997 h 1024270"/>
              <a:gd name="connsiteX2" fmla="*/ 1404627 w 3904729"/>
              <a:gd name="connsiteY2" fmla="*/ 1024140 h 1024270"/>
              <a:gd name="connsiteX3" fmla="*/ 2040575 w 3904729"/>
              <a:gd name="connsiteY3" fmla="*/ 29 h 1024270"/>
              <a:gd name="connsiteX4" fmla="*/ 2578136 w 3904729"/>
              <a:gd name="connsiteY4" fmla="*/ 987477 h 1024270"/>
              <a:gd name="connsiteX5" fmla="*/ 3305681 w 3904729"/>
              <a:gd name="connsiteY5" fmla="*/ 7655 h 1024270"/>
              <a:gd name="connsiteX6" fmla="*/ 3904729 w 3904729"/>
              <a:gd name="connsiteY6" fmla="*/ 990021 h 1024270"/>
              <a:gd name="connsiteX0" fmla="*/ 0 w 3904729"/>
              <a:gd name="connsiteY0" fmla="*/ 673679 h 990062"/>
              <a:gd name="connsiteX1" fmla="*/ 718493 w 3904729"/>
              <a:gd name="connsiteY1" fmla="*/ 72038 h 990062"/>
              <a:gd name="connsiteX2" fmla="*/ 1358132 w 3904729"/>
              <a:gd name="connsiteY2" fmla="*/ 931191 h 990062"/>
              <a:gd name="connsiteX3" fmla="*/ 2040575 w 3904729"/>
              <a:gd name="connsiteY3" fmla="*/ 70 h 990062"/>
              <a:gd name="connsiteX4" fmla="*/ 2578136 w 3904729"/>
              <a:gd name="connsiteY4" fmla="*/ 987518 h 990062"/>
              <a:gd name="connsiteX5" fmla="*/ 3305681 w 3904729"/>
              <a:gd name="connsiteY5" fmla="*/ 7696 h 990062"/>
              <a:gd name="connsiteX6" fmla="*/ 3904729 w 3904729"/>
              <a:gd name="connsiteY6" fmla="*/ 990062 h 990062"/>
              <a:gd name="connsiteX0" fmla="*/ 0 w 3904729"/>
              <a:gd name="connsiteY0" fmla="*/ 673610 h 989993"/>
              <a:gd name="connsiteX1" fmla="*/ 718493 w 3904729"/>
              <a:gd name="connsiteY1" fmla="*/ 71969 h 989993"/>
              <a:gd name="connsiteX2" fmla="*/ 1358132 w 3904729"/>
              <a:gd name="connsiteY2" fmla="*/ 931122 h 989993"/>
              <a:gd name="connsiteX3" fmla="*/ 2040575 w 3904729"/>
              <a:gd name="connsiteY3" fmla="*/ 1 h 989993"/>
              <a:gd name="connsiteX4" fmla="*/ 2578136 w 3904729"/>
              <a:gd name="connsiteY4" fmla="*/ 925456 h 989993"/>
              <a:gd name="connsiteX5" fmla="*/ 3305681 w 3904729"/>
              <a:gd name="connsiteY5" fmla="*/ 7627 h 989993"/>
              <a:gd name="connsiteX6" fmla="*/ 3904729 w 3904729"/>
              <a:gd name="connsiteY6" fmla="*/ 989993 h 989993"/>
              <a:gd name="connsiteX0" fmla="*/ 0 w 3974471"/>
              <a:gd name="connsiteY0" fmla="*/ 673610 h 931251"/>
              <a:gd name="connsiteX1" fmla="*/ 718493 w 3974471"/>
              <a:gd name="connsiteY1" fmla="*/ 71969 h 931251"/>
              <a:gd name="connsiteX2" fmla="*/ 1358132 w 3974471"/>
              <a:gd name="connsiteY2" fmla="*/ 931122 h 931251"/>
              <a:gd name="connsiteX3" fmla="*/ 2040575 w 3974471"/>
              <a:gd name="connsiteY3" fmla="*/ 1 h 931251"/>
              <a:gd name="connsiteX4" fmla="*/ 2578136 w 3974471"/>
              <a:gd name="connsiteY4" fmla="*/ 925456 h 931251"/>
              <a:gd name="connsiteX5" fmla="*/ 3305681 w 3974471"/>
              <a:gd name="connsiteY5" fmla="*/ 7627 h 931251"/>
              <a:gd name="connsiteX6" fmla="*/ 3974471 w 3974471"/>
              <a:gd name="connsiteY6" fmla="*/ 827261 h 93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4471" h="931251">
                <a:moveTo>
                  <a:pt x="0" y="673610"/>
                </a:moveTo>
                <a:cubicBezTo>
                  <a:pt x="240070" y="230339"/>
                  <a:pt x="492138" y="29050"/>
                  <a:pt x="718493" y="71969"/>
                </a:cubicBezTo>
                <a:cubicBezTo>
                  <a:pt x="944848" y="114888"/>
                  <a:pt x="1137785" y="943117"/>
                  <a:pt x="1358132" y="931122"/>
                </a:cubicBezTo>
                <a:cubicBezTo>
                  <a:pt x="1578479" y="919127"/>
                  <a:pt x="1837241" y="945"/>
                  <a:pt x="2040575" y="1"/>
                </a:cubicBezTo>
                <a:cubicBezTo>
                  <a:pt x="2243909" y="-943"/>
                  <a:pt x="2367285" y="924185"/>
                  <a:pt x="2578136" y="925456"/>
                </a:cubicBezTo>
                <a:cubicBezTo>
                  <a:pt x="2788987" y="926727"/>
                  <a:pt x="3072984" y="46956"/>
                  <a:pt x="3305681" y="7627"/>
                </a:cubicBezTo>
                <a:cubicBezTo>
                  <a:pt x="3538378" y="-31702"/>
                  <a:pt x="3820432" y="478216"/>
                  <a:pt x="3974471" y="827261"/>
                </a:cubicBezTo>
              </a:path>
            </a:pathLst>
          </a:custGeom>
          <a:noFill/>
          <a:ln w="38100" cap="rnd">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9F5C287E-5EAF-EE52-0090-270D88E99806}"/>
              </a:ext>
            </a:extLst>
          </p:cNvPr>
          <p:cNvCxnSpPr>
            <a:cxnSpLocks/>
          </p:cNvCxnSpPr>
          <p:nvPr/>
        </p:nvCxnSpPr>
        <p:spPr>
          <a:xfrm>
            <a:off x="1092333" y="2304337"/>
            <a:ext cx="901769" cy="0"/>
          </a:xfrm>
          <a:prstGeom prst="line">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53DD2891-24FA-1217-50BB-038D3FC106E6}"/>
              </a:ext>
            </a:extLst>
          </p:cNvPr>
          <p:cNvSpPr txBox="1"/>
          <p:nvPr/>
        </p:nvSpPr>
        <p:spPr>
          <a:xfrm>
            <a:off x="4535443" y="3626470"/>
            <a:ext cx="792394" cy="369332"/>
          </a:xfrm>
          <a:prstGeom prst="rect">
            <a:avLst/>
          </a:prstGeom>
          <a:noFill/>
        </p:spPr>
        <p:txBody>
          <a:bodyPr wrap="square" rtlCol="0">
            <a:spAutoFit/>
          </a:bodyPr>
          <a:lstStyle/>
          <a:p>
            <a:r>
              <a:rPr lang="en-US" dirty="0"/>
              <a:t>time</a:t>
            </a:r>
          </a:p>
        </p:txBody>
      </p:sp>
      <p:pic>
        <p:nvPicPr>
          <p:cNvPr id="38" name="Picture 37" descr="A graph of defrability and defrability&#10;&#10;Description automatically generated">
            <a:extLst>
              <a:ext uri="{FF2B5EF4-FFF2-40B4-BE49-F238E27FC236}">
                <a16:creationId xmlns:a16="http://schemas.microsoft.com/office/drawing/2014/main" id="{9EAD57AB-AE63-6C6A-680C-6F08CA8BDA47}"/>
              </a:ext>
            </a:extLst>
          </p:cNvPr>
          <p:cNvPicPr>
            <a:picLocks noChangeAspect="1"/>
          </p:cNvPicPr>
          <p:nvPr/>
        </p:nvPicPr>
        <p:blipFill>
          <a:blip r:embed="rId4"/>
          <a:stretch>
            <a:fillRect/>
          </a:stretch>
        </p:blipFill>
        <p:spPr>
          <a:xfrm>
            <a:off x="5384499" y="1251751"/>
            <a:ext cx="3566733" cy="3099816"/>
          </a:xfrm>
          <a:prstGeom prst="rect">
            <a:avLst/>
          </a:prstGeom>
        </p:spPr>
      </p:pic>
      <p:sp>
        <p:nvSpPr>
          <p:cNvPr id="39" name="Alternate Process 38">
            <a:extLst>
              <a:ext uri="{FF2B5EF4-FFF2-40B4-BE49-F238E27FC236}">
                <a16:creationId xmlns:a16="http://schemas.microsoft.com/office/drawing/2014/main" id="{3C3F378A-E8EF-28BD-10A7-B67122A70563}"/>
              </a:ext>
            </a:extLst>
          </p:cNvPr>
          <p:cNvSpPr/>
          <p:nvPr/>
        </p:nvSpPr>
        <p:spPr>
          <a:xfrm>
            <a:off x="1055824" y="4114800"/>
            <a:ext cx="4453820" cy="848212"/>
          </a:xfrm>
          <a:custGeom>
            <a:avLst/>
            <a:gdLst>
              <a:gd name="connsiteX0" fmla="*/ 0 w 4453820"/>
              <a:gd name="connsiteY0" fmla="*/ 141369 h 848212"/>
              <a:gd name="connsiteX1" fmla="*/ 141369 w 4453820"/>
              <a:gd name="connsiteY1" fmla="*/ 0 h 848212"/>
              <a:gd name="connsiteX2" fmla="*/ 878260 w 4453820"/>
              <a:gd name="connsiteY2" fmla="*/ 0 h 848212"/>
              <a:gd name="connsiteX3" fmla="*/ 1490019 w 4453820"/>
              <a:gd name="connsiteY3" fmla="*/ 0 h 848212"/>
              <a:gd name="connsiteX4" fmla="*/ 2185199 w 4453820"/>
              <a:gd name="connsiteY4" fmla="*/ 0 h 848212"/>
              <a:gd name="connsiteX5" fmla="*/ 2755247 w 4453820"/>
              <a:gd name="connsiteY5" fmla="*/ 0 h 848212"/>
              <a:gd name="connsiteX6" fmla="*/ 3325295 w 4453820"/>
              <a:gd name="connsiteY6" fmla="*/ 0 h 848212"/>
              <a:gd name="connsiteX7" fmla="*/ 4312451 w 4453820"/>
              <a:gd name="connsiteY7" fmla="*/ 0 h 848212"/>
              <a:gd name="connsiteX8" fmla="*/ 4453820 w 4453820"/>
              <a:gd name="connsiteY8" fmla="*/ 141369 h 848212"/>
              <a:gd name="connsiteX9" fmla="*/ 4453820 w 4453820"/>
              <a:gd name="connsiteY9" fmla="*/ 706843 h 848212"/>
              <a:gd name="connsiteX10" fmla="*/ 4312451 w 4453820"/>
              <a:gd name="connsiteY10" fmla="*/ 848212 h 848212"/>
              <a:gd name="connsiteX11" fmla="*/ 3617271 w 4453820"/>
              <a:gd name="connsiteY11" fmla="*/ 848212 h 848212"/>
              <a:gd name="connsiteX12" fmla="*/ 3005512 w 4453820"/>
              <a:gd name="connsiteY12" fmla="*/ 848212 h 848212"/>
              <a:gd name="connsiteX13" fmla="*/ 2435464 w 4453820"/>
              <a:gd name="connsiteY13" fmla="*/ 848212 h 848212"/>
              <a:gd name="connsiteX14" fmla="*/ 1823705 w 4453820"/>
              <a:gd name="connsiteY14" fmla="*/ 848212 h 848212"/>
              <a:gd name="connsiteX15" fmla="*/ 1086814 w 4453820"/>
              <a:gd name="connsiteY15" fmla="*/ 848212 h 848212"/>
              <a:gd name="connsiteX16" fmla="*/ 141369 w 4453820"/>
              <a:gd name="connsiteY16" fmla="*/ 848212 h 848212"/>
              <a:gd name="connsiteX17" fmla="*/ 0 w 4453820"/>
              <a:gd name="connsiteY17" fmla="*/ 706843 h 848212"/>
              <a:gd name="connsiteX18" fmla="*/ 0 w 4453820"/>
              <a:gd name="connsiteY18" fmla="*/ 141369 h 84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53820" h="848212" fill="none" extrusionOk="0">
                <a:moveTo>
                  <a:pt x="0" y="141369"/>
                </a:moveTo>
                <a:cubicBezTo>
                  <a:pt x="-16902" y="63989"/>
                  <a:pt x="65214" y="-3463"/>
                  <a:pt x="141369" y="0"/>
                </a:cubicBezTo>
                <a:cubicBezTo>
                  <a:pt x="326694" y="-34229"/>
                  <a:pt x="650947" y="-33454"/>
                  <a:pt x="878260" y="0"/>
                </a:cubicBezTo>
                <a:cubicBezTo>
                  <a:pt x="1105573" y="33454"/>
                  <a:pt x="1305050" y="-18073"/>
                  <a:pt x="1490019" y="0"/>
                </a:cubicBezTo>
                <a:cubicBezTo>
                  <a:pt x="1674988" y="18073"/>
                  <a:pt x="1842688" y="-3293"/>
                  <a:pt x="2185199" y="0"/>
                </a:cubicBezTo>
                <a:cubicBezTo>
                  <a:pt x="2527710" y="3293"/>
                  <a:pt x="2511765" y="8971"/>
                  <a:pt x="2755247" y="0"/>
                </a:cubicBezTo>
                <a:cubicBezTo>
                  <a:pt x="2998729" y="-8971"/>
                  <a:pt x="3138016" y="5312"/>
                  <a:pt x="3325295" y="0"/>
                </a:cubicBezTo>
                <a:cubicBezTo>
                  <a:pt x="3512574" y="-5312"/>
                  <a:pt x="4054696" y="31961"/>
                  <a:pt x="4312451" y="0"/>
                </a:cubicBezTo>
                <a:cubicBezTo>
                  <a:pt x="4398798" y="2895"/>
                  <a:pt x="4455952" y="70475"/>
                  <a:pt x="4453820" y="141369"/>
                </a:cubicBezTo>
                <a:cubicBezTo>
                  <a:pt x="4450600" y="333375"/>
                  <a:pt x="4443633" y="504650"/>
                  <a:pt x="4453820" y="706843"/>
                </a:cubicBezTo>
                <a:cubicBezTo>
                  <a:pt x="4449458" y="798518"/>
                  <a:pt x="4387834" y="839732"/>
                  <a:pt x="4312451" y="848212"/>
                </a:cubicBezTo>
                <a:cubicBezTo>
                  <a:pt x="4111297" y="816335"/>
                  <a:pt x="3800830" y="882262"/>
                  <a:pt x="3617271" y="848212"/>
                </a:cubicBezTo>
                <a:cubicBezTo>
                  <a:pt x="3433712" y="814162"/>
                  <a:pt x="3196282" y="858590"/>
                  <a:pt x="3005512" y="848212"/>
                </a:cubicBezTo>
                <a:cubicBezTo>
                  <a:pt x="2814742" y="837834"/>
                  <a:pt x="2604665" y="872017"/>
                  <a:pt x="2435464" y="848212"/>
                </a:cubicBezTo>
                <a:cubicBezTo>
                  <a:pt x="2266263" y="824407"/>
                  <a:pt x="2101536" y="864796"/>
                  <a:pt x="1823705" y="848212"/>
                </a:cubicBezTo>
                <a:cubicBezTo>
                  <a:pt x="1545874" y="831628"/>
                  <a:pt x="1384092" y="827699"/>
                  <a:pt x="1086814" y="848212"/>
                </a:cubicBezTo>
                <a:cubicBezTo>
                  <a:pt x="789536" y="868725"/>
                  <a:pt x="601985" y="828366"/>
                  <a:pt x="141369" y="848212"/>
                </a:cubicBezTo>
                <a:cubicBezTo>
                  <a:pt x="69262" y="848402"/>
                  <a:pt x="12392" y="797760"/>
                  <a:pt x="0" y="706843"/>
                </a:cubicBezTo>
                <a:cubicBezTo>
                  <a:pt x="22877" y="541359"/>
                  <a:pt x="-2374" y="297086"/>
                  <a:pt x="0" y="141369"/>
                </a:cubicBezTo>
                <a:close/>
              </a:path>
              <a:path w="4453820" h="848212" stroke="0" extrusionOk="0">
                <a:moveTo>
                  <a:pt x="0" y="141369"/>
                </a:moveTo>
                <a:cubicBezTo>
                  <a:pt x="-12498" y="55584"/>
                  <a:pt x="50662" y="4741"/>
                  <a:pt x="141369" y="0"/>
                </a:cubicBezTo>
                <a:cubicBezTo>
                  <a:pt x="315383" y="-8209"/>
                  <a:pt x="607033" y="-35718"/>
                  <a:pt x="919971" y="0"/>
                </a:cubicBezTo>
                <a:cubicBezTo>
                  <a:pt x="1232909" y="35718"/>
                  <a:pt x="1353008" y="3437"/>
                  <a:pt x="1573440" y="0"/>
                </a:cubicBezTo>
                <a:cubicBezTo>
                  <a:pt x="1793872" y="-3437"/>
                  <a:pt x="1924468" y="26080"/>
                  <a:pt x="2185199" y="0"/>
                </a:cubicBezTo>
                <a:cubicBezTo>
                  <a:pt x="2445930" y="-26080"/>
                  <a:pt x="2603857" y="16125"/>
                  <a:pt x="2922090" y="0"/>
                </a:cubicBezTo>
                <a:cubicBezTo>
                  <a:pt x="3240323" y="-16125"/>
                  <a:pt x="3308830" y="-20177"/>
                  <a:pt x="3575560" y="0"/>
                </a:cubicBezTo>
                <a:cubicBezTo>
                  <a:pt x="3842290" y="20177"/>
                  <a:pt x="4119379" y="31950"/>
                  <a:pt x="4312451" y="0"/>
                </a:cubicBezTo>
                <a:cubicBezTo>
                  <a:pt x="4389476" y="-10026"/>
                  <a:pt x="4445405" y="74987"/>
                  <a:pt x="4453820" y="141369"/>
                </a:cubicBezTo>
                <a:cubicBezTo>
                  <a:pt x="4446941" y="397156"/>
                  <a:pt x="4435798" y="489513"/>
                  <a:pt x="4453820" y="706843"/>
                </a:cubicBezTo>
                <a:cubicBezTo>
                  <a:pt x="4447595" y="784563"/>
                  <a:pt x="4397091" y="830212"/>
                  <a:pt x="4312451" y="848212"/>
                </a:cubicBezTo>
                <a:cubicBezTo>
                  <a:pt x="4001122" y="851092"/>
                  <a:pt x="3933542" y="815940"/>
                  <a:pt x="3575560" y="848212"/>
                </a:cubicBezTo>
                <a:cubicBezTo>
                  <a:pt x="3217578" y="880484"/>
                  <a:pt x="2971477" y="873648"/>
                  <a:pt x="2796958" y="848212"/>
                </a:cubicBezTo>
                <a:cubicBezTo>
                  <a:pt x="2622439" y="822776"/>
                  <a:pt x="2315952" y="850070"/>
                  <a:pt x="2018356" y="848212"/>
                </a:cubicBezTo>
                <a:cubicBezTo>
                  <a:pt x="1720760" y="846354"/>
                  <a:pt x="1580715" y="839735"/>
                  <a:pt x="1406597" y="848212"/>
                </a:cubicBezTo>
                <a:cubicBezTo>
                  <a:pt x="1232479" y="856689"/>
                  <a:pt x="750736" y="861068"/>
                  <a:pt x="141369" y="848212"/>
                </a:cubicBezTo>
                <a:cubicBezTo>
                  <a:pt x="59549" y="840579"/>
                  <a:pt x="989" y="771538"/>
                  <a:pt x="0" y="706843"/>
                </a:cubicBezTo>
                <a:cubicBezTo>
                  <a:pt x="28042" y="532170"/>
                  <a:pt x="-14830" y="335688"/>
                  <a:pt x="0" y="141369"/>
                </a:cubicBezTo>
                <a:close/>
              </a:path>
            </a:pathLst>
          </a:custGeom>
          <a:solidFill>
            <a:schemeClr val="accent2">
              <a:lumMod val="20000"/>
              <a:lumOff val="80000"/>
            </a:schemeClr>
          </a:solidFill>
          <a:ln w="22225" cap="flat" cmpd="sng" algn="ctr">
            <a:noFill/>
            <a:prstDash val="solid"/>
            <a:round/>
            <a:headEnd type="none" w="med" len="med"/>
            <a:tailEnd type="none" w="med" len="med"/>
            <a:extLst>
              <a:ext uri="{C807C97D-BFC1-408E-A445-0C87EB9F89A2}">
                <ask:lineSketchStyleProps xmlns:ask="http://schemas.microsoft.com/office/drawing/2018/sketchyshapes" sd="1219033472">
                  <a:prstGeom prst="flowChartAlternateProcess">
                    <a:avLst/>
                  </a:prstGeom>
                  <ask:type>
                    <ask:lineSketchFreehand/>
                  </ask:type>
                </ask:lineSketchStyleProps>
              </a:ext>
            </a:extLst>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dirty="0" err="1">
                <a:solidFill>
                  <a:schemeClr val="tx1"/>
                </a:solidFill>
              </a:rPr>
              <a:t>Deferrability</a:t>
            </a:r>
            <a:r>
              <a:rPr lang="en-US" dirty="0">
                <a:solidFill>
                  <a:schemeClr val="tx1"/>
                </a:solidFill>
              </a:rPr>
              <a:t> is beneficial for short jobs</a:t>
            </a:r>
          </a:p>
        </p:txBody>
      </p:sp>
      <p:sp>
        <p:nvSpPr>
          <p:cNvPr id="2" name="TextBox 1">
            <a:extLst>
              <a:ext uri="{FF2B5EF4-FFF2-40B4-BE49-F238E27FC236}">
                <a16:creationId xmlns:a16="http://schemas.microsoft.com/office/drawing/2014/main" id="{E09D24C2-996C-0F92-8971-F2C17C40E7A5}"/>
              </a:ext>
            </a:extLst>
          </p:cNvPr>
          <p:cNvSpPr txBox="1"/>
          <p:nvPr/>
        </p:nvSpPr>
        <p:spPr>
          <a:xfrm>
            <a:off x="6729567" y="4206847"/>
            <a:ext cx="1236236" cy="369332"/>
          </a:xfrm>
          <a:prstGeom prst="rect">
            <a:avLst/>
          </a:prstGeom>
          <a:noFill/>
        </p:spPr>
        <p:txBody>
          <a:bodyPr wrap="none" rtlCol="0">
            <a:spAutoFit/>
          </a:bodyPr>
          <a:lstStyle/>
          <a:p>
            <a:r>
              <a:rPr lang="en-US" dirty="0"/>
              <a:t>24H Slack</a:t>
            </a:r>
          </a:p>
        </p:txBody>
      </p:sp>
      <p:sp>
        <p:nvSpPr>
          <p:cNvPr id="5" name="TextBox 4">
            <a:extLst>
              <a:ext uri="{FF2B5EF4-FFF2-40B4-BE49-F238E27FC236}">
                <a16:creationId xmlns:a16="http://schemas.microsoft.com/office/drawing/2014/main" id="{5F924482-B2A5-D379-6D44-2ED9BCA203F2}"/>
              </a:ext>
            </a:extLst>
          </p:cNvPr>
          <p:cNvSpPr txBox="1"/>
          <p:nvPr/>
        </p:nvSpPr>
        <p:spPr>
          <a:xfrm>
            <a:off x="1210660" y="2262060"/>
            <a:ext cx="792394" cy="369332"/>
          </a:xfrm>
          <a:prstGeom prst="rect">
            <a:avLst/>
          </a:prstGeom>
          <a:noFill/>
        </p:spPr>
        <p:txBody>
          <a:bodyPr wrap="square" rtlCol="0">
            <a:spAutoFit/>
          </a:bodyPr>
          <a:lstStyle/>
          <a:p>
            <a:r>
              <a:rPr lang="en-US" dirty="0"/>
              <a:t>Slack</a:t>
            </a:r>
          </a:p>
        </p:txBody>
      </p:sp>
    </p:spTree>
    <p:custDataLst>
      <p:tags r:id="rId1"/>
    </p:custDataLst>
    <p:extLst>
      <p:ext uri="{BB962C8B-B14F-4D97-AF65-F5344CB8AC3E}">
        <p14:creationId xmlns:p14="http://schemas.microsoft.com/office/powerpoint/2010/main" val="30011117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22222E-6 -1.85185E-6 L 0.08716 -1.85185E-6 " pathEditMode="relative" rAng="0" ptsTypes="AA">
                                      <p:cBhvr>
                                        <p:cTn id="6" dur="1250" fill="hold"/>
                                        <p:tgtEl>
                                          <p:spTgt spid="19"/>
                                        </p:tgtEl>
                                        <p:attrNameLst>
                                          <p:attrName>ppt_x</p:attrName>
                                          <p:attrName>ppt_y</p:attrName>
                                        </p:attrNameLst>
                                      </p:cBhvr>
                                      <p:rCtr x="4358" y="0"/>
                                    </p:animMotion>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16" presetClass="entr" presetSubtype="21"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barn(inVertical)">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9"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F1F508-9527-8D36-47C5-149A5F106ACC}"/>
              </a:ext>
            </a:extLst>
          </p:cNvPr>
          <p:cNvSpPr>
            <a:spLocks noGrp="1"/>
          </p:cNvSpPr>
          <p:nvPr>
            <p:ph type="sldNum" sz="quarter" idx="4"/>
          </p:nvPr>
        </p:nvSpPr>
        <p:spPr>
          <a:xfrm>
            <a:off x="6774061" y="4716272"/>
            <a:ext cx="2133600" cy="274637"/>
          </a:xfrm>
        </p:spPr>
        <p:txBody>
          <a:bodyPr/>
          <a:lstStyle/>
          <a:p>
            <a:fld id="{4740AEA5-A348-2949-9B8B-EA763C54C64D}" type="slidenum">
              <a:rPr lang="en-US" smtClean="0"/>
              <a:t>13</a:t>
            </a:fld>
            <a:endParaRPr lang="en-US" dirty="0"/>
          </a:p>
        </p:txBody>
      </p:sp>
      <p:sp>
        <p:nvSpPr>
          <p:cNvPr id="4" name="Title 3">
            <a:extLst>
              <a:ext uri="{FF2B5EF4-FFF2-40B4-BE49-F238E27FC236}">
                <a16:creationId xmlns:a16="http://schemas.microsoft.com/office/drawing/2014/main" id="{4D481080-CC20-6FF9-C0ED-5AD8906BE3D8}"/>
              </a:ext>
            </a:extLst>
          </p:cNvPr>
          <p:cNvSpPr>
            <a:spLocks noGrp="1"/>
          </p:cNvSpPr>
          <p:nvPr>
            <p:ph type="title"/>
          </p:nvPr>
        </p:nvSpPr>
        <p:spPr/>
        <p:txBody>
          <a:bodyPr/>
          <a:lstStyle/>
          <a:p>
            <a:r>
              <a:rPr lang="en-US" dirty="0"/>
              <a:t>Temporal: </a:t>
            </a:r>
            <a:r>
              <a:rPr lang="en-US" dirty="0" err="1"/>
              <a:t>Interruptibility</a:t>
            </a:r>
            <a:endParaRPr lang="en-US" dirty="0"/>
          </a:p>
        </p:txBody>
      </p:sp>
      <p:sp>
        <p:nvSpPr>
          <p:cNvPr id="18" name="Text Placeholder 17">
            <a:extLst>
              <a:ext uri="{FF2B5EF4-FFF2-40B4-BE49-F238E27FC236}">
                <a16:creationId xmlns:a16="http://schemas.microsoft.com/office/drawing/2014/main" id="{C71764C0-5468-9191-7B1C-22C2FD24BD88}"/>
              </a:ext>
            </a:extLst>
          </p:cNvPr>
          <p:cNvSpPr>
            <a:spLocks noGrp="1"/>
          </p:cNvSpPr>
          <p:nvPr>
            <p:ph type="body" sz="quarter" idx="10"/>
          </p:nvPr>
        </p:nvSpPr>
        <p:spPr/>
        <p:txBody>
          <a:bodyPr/>
          <a:lstStyle/>
          <a:p>
            <a:pPr marL="1587" indent="0">
              <a:buNone/>
            </a:pPr>
            <a:r>
              <a:rPr lang="en-US" dirty="0" err="1"/>
              <a:t>Interruptibility</a:t>
            </a:r>
            <a:r>
              <a:rPr lang="en-US" dirty="0"/>
              <a:t>: suspend and resume</a:t>
            </a:r>
          </a:p>
        </p:txBody>
      </p:sp>
      <p:sp>
        <p:nvSpPr>
          <p:cNvPr id="2" name="TextBox 1">
            <a:extLst>
              <a:ext uri="{FF2B5EF4-FFF2-40B4-BE49-F238E27FC236}">
                <a16:creationId xmlns:a16="http://schemas.microsoft.com/office/drawing/2014/main" id="{E09D24C2-996C-0F92-8971-F2C17C40E7A5}"/>
              </a:ext>
            </a:extLst>
          </p:cNvPr>
          <p:cNvSpPr txBox="1"/>
          <p:nvPr/>
        </p:nvSpPr>
        <p:spPr>
          <a:xfrm>
            <a:off x="6729567" y="4206847"/>
            <a:ext cx="1236236" cy="369332"/>
          </a:xfrm>
          <a:prstGeom prst="rect">
            <a:avLst/>
          </a:prstGeom>
          <a:noFill/>
        </p:spPr>
        <p:txBody>
          <a:bodyPr wrap="none" rtlCol="0">
            <a:spAutoFit/>
          </a:bodyPr>
          <a:lstStyle/>
          <a:p>
            <a:r>
              <a:rPr lang="en-US" dirty="0"/>
              <a:t>24H Slack</a:t>
            </a:r>
          </a:p>
        </p:txBody>
      </p:sp>
      <p:cxnSp>
        <p:nvCxnSpPr>
          <p:cNvPr id="5" name="Straight Connector 4">
            <a:extLst>
              <a:ext uri="{FF2B5EF4-FFF2-40B4-BE49-F238E27FC236}">
                <a16:creationId xmlns:a16="http://schemas.microsoft.com/office/drawing/2014/main" id="{64DD7219-E264-23B9-90C6-B27D0A3AB526}"/>
              </a:ext>
            </a:extLst>
          </p:cNvPr>
          <p:cNvCxnSpPr>
            <a:cxnSpLocks/>
          </p:cNvCxnSpPr>
          <p:nvPr/>
        </p:nvCxnSpPr>
        <p:spPr>
          <a:xfrm>
            <a:off x="1123828" y="2096336"/>
            <a:ext cx="0" cy="1935674"/>
          </a:xfrm>
          <a:prstGeom prst="line">
            <a:avLst/>
          </a:prstGeom>
          <a:ln cap="rnd"/>
          <a:effectLst/>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4B691AAC-096F-2208-0EA4-D54F23039AF4}"/>
              </a:ext>
            </a:extLst>
          </p:cNvPr>
          <p:cNvCxnSpPr>
            <a:cxnSpLocks/>
          </p:cNvCxnSpPr>
          <p:nvPr/>
        </p:nvCxnSpPr>
        <p:spPr>
          <a:xfrm>
            <a:off x="726847" y="3611792"/>
            <a:ext cx="4589072" cy="0"/>
          </a:xfrm>
          <a:prstGeom prst="line">
            <a:avLst/>
          </a:prstGeom>
          <a:ln cap="rnd">
            <a:tailEnd type="triangle"/>
          </a:ln>
          <a:effectLst/>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53D8B861-725D-D9F3-193B-A7245FE679A4}"/>
              </a:ext>
            </a:extLst>
          </p:cNvPr>
          <p:cNvSpPr txBox="1"/>
          <p:nvPr/>
        </p:nvSpPr>
        <p:spPr>
          <a:xfrm rot="16200000">
            <a:off x="136408" y="2567050"/>
            <a:ext cx="1518364" cy="369332"/>
          </a:xfrm>
          <a:prstGeom prst="rect">
            <a:avLst/>
          </a:prstGeom>
          <a:noFill/>
        </p:spPr>
        <p:txBody>
          <a:bodyPr wrap="none" rtlCol="0">
            <a:spAutoFit/>
          </a:bodyPr>
          <a:lstStyle/>
          <a:p>
            <a:r>
              <a:rPr lang="en-US" dirty="0"/>
              <a:t>CO</a:t>
            </a:r>
            <a:r>
              <a:rPr lang="en-US" baseline="-25000" dirty="0"/>
              <a:t>2 </a:t>
            </a:r>
            <a:r>
              <a:rPr lang="en-US" dirty="0"/>
              <a:t>Intensity</a:t>
            </a:r>
          </a:p>
        </p:txBody>
      </p:sp>
      <p:sp>
        <p:nvSpPr>
          <p:cNvPr id="10" name="Freeform 9">
            <a:extLst>
              <a:ext uri="{FF2B5EF4-FFF2-40B4-BE49-F238E27FC236}">
                <a16:creationId xmlns:a16="http://schemas.microsoft.com/office/drawing/2014/main" id="{73E95A0A-F1F5-4D5A-6A27-080CCA81716D}"/>
              </a:ext>
            </a:extLst>
          </p:cNvPr>
          <p:cNvSpPr/>
          <p:nvPr/>
        </p:nvSpPr>
        <p:spPr>
          <a:xfrm>
            <a:off x="1123828" y="2546194"/>
            <a:ext cx="3974471" cy="931251"/>
          </a:xfrm>
          <a:custGeom>
            <a:avLst/>
            <a:gdLst>
              <a:gd name="connsiteX0" fmla="*/ 0 w 4542503"/>
              <a:gd name="connsiteY0" fmla="*/ 865977 h 1003686"/>
              <a:gd name="connsiteX1" fmla="*/ 737419 w 4542503"/>
              <a:gd name="connsiteY1" fmla="*/ 738 h 1003686"/>
              <a:gd name="connsiteX2" fmla="*/ 1543665 w 4542503"/>
              <a:gd name="connsiteY2" fmla="*/ 993796 h 1003686"/>
              <a:gd name="connsiteX3" fmla="*/ 2399071 w 4542503"/>
              <a:gd name="connsiteY3" fmla="*/ 59732 h 1003686"/>
              <a:gd name="connsiteX4" fmla="*/ 3146323 w 4542503"/>
              <a:gd name="connsiteY4" fmla="*/ 1003629 h 1003686"/>
              <a:gd name="connsiteX5" fmla="*/ 4001729 w 4542503"/>
              <a:gd name="connsiteY5" fmla="*/ 108893 h 1003686"/>
              <a:gd name="connsiteX6" fmla="*/ 4542503 w 4542503"/>
              <a:gd name="connsiteY6" fmla="*/ 767654 h 1003686"/>
              <a:gd name="connsiteX0" fmla="*/ 0 w 4552335"/>
              <a:gd name="connsiteY0" fmla="*/ 647521 h 1011372"/>
              <a:gd name="connsiteX1" fmla="*/ 747251 w 4552335"/>
              <a:gd name="connsiteY1" fmla="*/ 8424 h 1011372"/>
              <a:gd name="connsiteX2" fmla="*/ 1553497 w 4552335"/>
              <a:gd name="connsiteY2" fmla="*/ 1001482 h 1011372"/>
              <a:gd name="connsiteX3" fmla="*/ 2408903 w 4552335"/>
              <a:gd name="connsiteY3" fmla="*/ 67418 h 1011372"/>
              <a:gd name="connsiteX4" fmla="*/ 3156155 w 4552335"/>
              <a:gd name="connsiteY4" fmla="*/ 1011315 h 1011372"/>
              <a:gd name="connsiteX5" fmla="*/ 4011561 w 4552335"/>
              <a:gd name="connsiteY5" fmla="*/ 116579 h 1011372"/>
              <a:gd name="connsiteX6" fmla="*/ 4552335 w 4552335"/>
              <a:gd name="connsiteY6" fmla="*/ 775340 h 1011372"/>
              <a:gd name="connsiteX0" fmla="*/ 0 w 4581831"/>
              <a:gd name="connsiteY0" fmla="*/ 675265 h 1009619"/>
              <a:gd name="connsiteX1" fmla="*/ 776747 w 4581831"/>
              <a:gd name="connsiteY1" fmla="*/ 6671 h 1009619"/>
              <a:gd name="connsiteX2" fmla="*/ 1582993 w 4581831"/>
              <a:gd name="connsiteY2" fmla="*/ 999729 h 1009619"/>
              <a:gd name="connsiteX3" fmla="*/ 2438399 w 4581831"/>
              <a:gd name="connsiteY3" fmla="*/ 65665 h 1009619"/>
              <a:gd name="connsiteX4" fmla="*/ 3185651 w 4581831"/>
              <a:gd name="connsiteY4" fmla="*/ 1009562 h 1009619"/>
              <a:gd name="connsiteX5" fmla="*/ 4041057 w 4581831"/>
              <a:gd name="connsiteY5" fmla="*/ 114826 h 1009619"/>
              <a:gd name="connsiteX6" fmla="*/ 4581831 w 4581831"/>
              <a:gd name="connsiteY6" fmla="*/ 773587 h 1009619"/>
              <a:gd name="connsiteX0" fmla="*/ 0 w 4562167"/>
              <a:gd name="connsiteY0" fmla="*/ 675265 h 1009619"/>
              <a:gd name="connsiteX1" fmla="*/ 757083 w 4562167"/>
              <a:gd name="connsiteY1" fmla="*/ 6671 h 1009619"/>
              <a:gd name="connsiteX2" fmla="*/ 1563329 w 4562167"/>
              <a:gd name="connsiteY2" fmla="*/ 999729 h 1009619"/>
              <a:gd name="connsiteX3" fmla="*/ 2418735 w 4562167"/>
              <a:gd name="connsiteY3" fmla="*/ 65665 h 1009619"/>
              <a:gd name="connsiteX4" fmla="*/ 3165987 w 4562167"/>
              <a:gd name="connsiteY4" fmla="*/ 1009562 h 1009619"/>
              <a:gd name="connsiteX5" fmla="*/ 4021393 w 4562167"/>
              <a:gd name="connsiteY5" fmla="*/ 114826 h 1009619"/>
              <a:gd name="connsiteX6" fmla="*/ 4562167 w 4562167"/>
              <a:gd name="connsiteY6" fmla="*/ 773587 h 1009619"/>
              <a:gd name="connsiteX0" fmla="*/ 0 w 4562167"/>
              <a:gd name="connsiteY0" fmla="*/ 675265 h 1009862"/>
              <a:gd name="connsiteX1" fmla="*/ 757083 w 4562167"/>
              <a:gd name="connsiteY1" fmla="*/ 6671 h 1009862"/>
              <a:gd name="connsiteX2" fmla="*/ 1563329 w 4562167"/>
              <a:gd name="connsiteY2" fmla="*/ 999729 h 1009862"/>
              <a:gd name="connsiteX3" fmla="*/ 2217567 w 4562167"/>
              <a:gd name="connsiteY3" fmla="*/ 1657 h 1009862"/>
              <a:gd name="connsiteX4" fmla="*/ 3165987 w 4562167"/>
              <a:gd name="connsiteY4" fmla="*/ 1009562 h 1009862"/>
              <a:gd name="connsiteX5" fmla="*/ 4021393 w 4562167"/>
              <a:gd name="connsiteY5" fmla="*/ 114826 h 1009862"/>
              <a:gd name="connsiteX6" fmla="*/ 4562167 w 4562167"/>
              <a:gd name="connsiteY6" fmla="*/ 773587 h 1009862"/>
              <a:gd name="connsiteX0" fmla="*/ 0 w 4562167"/>
              <a:gd name="connsiteY0" fmla="*/ 675911 h 1018663"/>
              <a:gd name="connsiteX1" fmla="*/ 757083 w 4562167"/>
              <a:gd name="connsiteY1" fmla="*/ 7317 h 1018663"/>
              <a:gd name="connsiteX2" fmla="*/ 1444457 w 4562167"/>
              <a:gd name="connsiteY2" fmla="*/ 1018663 h 1018663"/>
              <a:gd name="connsiteX3" fmla="*/ 2217567 w 4562167"/>
              <a:gd name="connsiteY3" fmla="*/ 2303 h 1018663"/>
              <a:gd name="connsiteX4" fmla="*/ 3165987 w 4562167"/>
              <a:gd name="connsiteY4" fmla="*/ 1010208 h 1018663"/>
              <a:gd name="connsiteX5" fmla="*/ 4021393 w 4562167"/>
              <a:gd name="connsiteY5" fmla="*/ 115472 h 1018663"/>
              <a:gd name="connsiteX6" fmla="*/ 4562167 w 4562167"/>
              <a:gd name="connsiteY6" fmla="*/ 774233 h 1018663"/>
              <a:gd name="connsiteX0" fmla="*/ 0 w 4562167"/>
              <a:gd name="connsiteY0" fmla="*/ 675911 h 1037931"/>
              <a:gd name="connsiteX1" fmla="*/ 757083 w 4562167"/>
              <a:gd name="connsiteY1" fmla="*/ 7317 h 1037931"/>
              <a:gd name="connsiteX2" fmla="*/ 1444457 w 4562167"/>
              <a:gd name="connsiteY2" fmla="*/ 1018663 h 1037931"/>
              <a:gd name="connsiteX3" fmla="*/ 2217567 w 4562167"/>
              <a:gd name="connsiteY3" fmla="*/ 2303 h 1037931"/>
              <a:gd name="connsiteX4" fmla="*/ 2891667 w 4562167"/>
              <a:gd name="connsiteY4" fmla="*/ 1037640 h 1037931"/>
              <a:gd name="connsiteX5" fmla="*/ 4021393 w 4562167"/>
              <a:gd name="connsiteY5" fmla="*/ 115472 h 1037931"/>
              <a:gd name="connsiteX6" fmla="*/ 4562167 w 4562167"/>
              <a:gd name="connsiteY6" fmla="*/ 774233 h 1037931"/>
              <a:gd name="connsiteX0" fmla="*/ 0 w 4562167"/>
              <a:gd name="connsiteY0" fmla="*/ 675911 h 1037674"/>
              <a:gd name="connsiteX1" fmla="*/ 757083 w 4562167"/>
              <a:gd name="connsiteY1" fmla="*/ 7317 h 1037674"/>
              <a:gd name="connsiteX2" fmla="*/ 1444457 w 4562167"/>
              <a:gd name="connsiteY2" fmla="*/ 1018663 h 1037674"/>
              <a:gd name="connsiteX3" fmla="*/ 2217567 w 4562167"/>
              <a:gd name="connsiteY3" fmla="*/ 2303 h 1037674"/>
              <a:gd name="connsiteX4" fmla="*/ 2891667 w 4562167"/>
              <a:gd name="connsiteY4" fmla="*/ 1037640 h 1037674"/>
              <a:gd name="connsiteX5" fmla="*/ 3582481 w 4562167"/>
              <a:gd name="connsiteY5" fmla="*/ 42320 h 1037674"/>
              <a:gd name="connsiteX6" fmla="*/ 4562167 w 4562167"/>
              <a:gd name="connsiteY6" fmla="*/ 774233 h 1037674"/>
              <a:gd name="connsiteX0" fmla="*/ 0 w 4251271"/>
              <a:gd name="connsiteY0" fmla="*/ 675911 h 1037674"/>
              <a:gd name="connsiteX1" fmla="*/ 757083 w 4251271"/>
              <a:gd name="connsiteY1" fmla="*/ 7317 h 1037674"/>
              <a:gd name="connsiteX2" fmla="*/ 1444457 w 4251271"/>
              <a:gd name="connsiteY2" fmla="*/ 1018663 h 1037674"/>
              <a:gd name="connsiteX3" fmla="*/ 2217567 w 4251271"/>
              <a:gd name="connsiteY3" fmla="*/ 2303 h 1037674"/>
              <a:gd name="connsiteX4" fmla="*/ 2891667 w 4251271"/>
              <a:gd name="connsiteY4" fmla="*/ 1037640 h 1037674"/>
              <a:gd name="connsiteX5" fmla="*/ 3582481 w 4251271"/>
              <a:gd name="connsiteY5" fmla="*/ 42320 h 1037674"/>
              <a:gd name="connsiteX6" fmla="*/ 4251271 w 4251271"/>
              <a:gd name="connsiteY6" fmla="*/ 883961 h 1037674"/>
              <a:gd name="connsiteX0" fmla="*/ 0 w 4251271"/>
              <a:gd name="connsiteY0" fmla="*/ 682759 h 1044539"/>
              <a:gd name="connsiteX1" fmla="*/ 757083 w 4251271"/>
              <a:gd name="connsiteY1" fmla="*/ 14165 h 1044539"/>
              <a:gd name="connsiteX2" fmla="*/ 1444457 w 4251271"/>
              <a:gd name="connsiteY2" fmla="*/ 1025511 h 1044539"/>
              <a:gd name="connsiteX3" fmla="*/ 1806087 w 4251271"/>
              <a:gd name="connsiteY3" fmla="*/ 7 h 1044539"/>
              <a:gd name="connsiteX4" fmla="*/ 2891667 w 4251271"/>
              <a:gd name="connsiteY4" fmla="*/ 1044488 h 1044539"/>
              <a:gd name="connsiteX5" fmla="*/ 3582481 w 4251271"/>
              <a:gd name="connsiteY5" fmla="*/ 49168 h 1044539"/>
              <a:gd name="connsiteX6" fmla="*/ 4251271 w 4251271"/>
              <a:gd name="connsiteY6" fmla="*/ 890809 h 1044539"/>
              <a:gd name="connsiteX0" fmla="*/ 0 w 4251271"/>
              <a:gd name="connsiteY0" fmla="*/ 682768 h 1044548"/>
              <a:gd name="connsiteX1" fmla="*/ 757083 w 4251271"/>
              <a:gd name="connsiteY1" fmla="*/ 14174 h 1044548"/>
              <a:gd name="connsiteX2" fmla="*/ 1289009 w 4251271"/>
              <a:gd name="connsiteY2" fmla="*/ 1016376 h 1044548"/>
              <a:gd name="connsiteX3" fmla="*/ 1806087 w 4251271"/>
              <a:gd name="connsiteY3" fmla="*/ 16 h 1044548"/>
              <a:gd name="connsiteX4" fmla="*/ 2891667 w 4251271"/>
              <a:gd name="connsiteY4" fmla="*/ 1044497 h 1044548"/>
              <a:gd name="connsiteX5" fmla="*/ 3582481 w 4251271"/>
              <a:gd name="connsiteY5" fmla="*/ 49177 h 1044548"/>
              <a:gd name="connsiteX6" fmla="*/ 4251271 w 4251271"/>
              <a:gd name="connsiteY6" fmla="*/ 890818 h 1044548"/>
              <a:gd name="connsiteX0" fmla="*/ 0 w 4251271"/>
              <a:gd name="connsiteY0" fmla="*/ 682760 h 1035397"/>
              <a:gd name="connsiteX1" fmla="*/ 757083 w 4251271"/>
              <a:gd name="connsiteY1" fmla="*/ 14166 h 1035397"/>
              <a:gd name="connsiteX2" fmla="*/ 1289009 w 4251271"/>
              <a:gd name="connsiteY2" fmla="*/ 1016368 h 1035397"/>
              <a:gd name="connsiteX3" fmla="*/ 1806087 w 4251271"/>
              <a:gd name="connsiteY3" fmla="*/ 8 h 1035397"/>
              <a:gd name="connsiteX4" fmla="*/ 2461899 w 4251271"/>
              <a:gd name="connsiteY4" fmla="*/ 1035345 h 1035397"/>
              <a:gd name="connsiteX5" fmla="*/ 3582481 w 4251271"/>
              <a:gd name="connsiteY5" fmla="*/ 49169 h 1035397"/>
              <a:gd name="connsiteX6" fmla="*/ 4251271 w 4251271"/>
              <a:gd name="connsiteY6" fmla="*/ 890810 h 1035397"/>
              <a:gd name="connsiteX0" fmla="*/ 0 w 4251271"/>
              <a:gd name="connsiteY0" fmla="*/ 682760 h 1035379"/>
              <a:gd name="connsiteX1" fmla="*/ 757083 w 4251271"/>
              <a:gd name="connsiteY1" fmla="*/ 14166 h 1035379"/>
              <a:gd name="connsiteX2" fmla="*/ 1289009 w 4251271"/>
              <a:gd name="connsiteY2" fmla="*/ 1016368 h 1035379"/>
              <a:gd name="connsiteX3" fmla="*/ 1806087 w 4251271"/>
              <a:gd name="connsiteY3" fmla="*/ 8 h 1035379"/>
              <a:gd name="connsiteX4" fmla="*/ 2461899 w 4251271"/>
              <a:gd name="connsiteY4" fmla="*/ 1035345 h 1035379"/>
              <a:gd name="connsiteX5" fmla="*/ 2978977 w 4251271"/>
              <a:gd name="connsiteY5" fmla="*/ 40025 h 1035379"/>
              <a:gd name="connsiteX6" fmla="*/ 4251271 w 4251271"/>
              <a:gd name="connsiteY6" fmla="*/ 890810 h 1035379"/>
              <a:gd name="connsiteX0" fmla="*/ 0 w 4251271"/>
              <a:gd name="connsiteY0" fmla="*/ 682760 h 1035379"/>
              <a:gd name="connsiteX1" fmla="*/ 757083 w 4251271"/>
              <a:gd name="connsiteY1" fmla="*/ 14166 h 1035379"/>
              <a:gd name="connsiteX2" fmla="*/ 1289009 w 4251271"/>
              <a:gd name="connsiteY2" fmla="*/ 1016368 h 1035379"/>
              <a:gd name="connsiteX3" fmla="*/ 1806087 w 4251271"/>
              <a:gd name="connsiteY3" fmla="*/ 8 h 1035379"/>
              <a:gd name="connsiteX4" fmla="*/ 2461899 w 4251271"/>
              <a:gd name="connsiteY4" fmla="*/ 1035345 h 1035379"/>
              <a:gd name="connsiteX5" fmla="*/ 3088705 w 4251271"/>
              <a:gd name="connsiteY5" fmla="*/ 40025 h 1035379"/>
              <a:gd name="connsiteX6" fmla="*/ 4251271 w 4251271"/>
              <a:gd name="connsiteY6" fmla="*/ 890810 h 1035379"/>
              <a:gd name="connsiteX0" fmla="*/ 0 w 3757495"/>
              <a:gd name="connsiteY0" fmla="*/ 682760 h 1035379"/>
              <a:gd name="connsiteX1" fmla="*/ 757083 w 3757495"/>
              <a:gd name="connsiteY1" fmla="*/ 14166 h 1035379"/>
              <a:gd name="connsiteX2" fmla="*/ 1289009 w 3757495"/>
              <a:gd name="connsiteY2" fmla="*/ 1016368 h 1035379"/>
              <a:gd name="connsiteX3" fmla="*/ 1806087 w 3757495"/>
              <a:gd name="connsiteY3" fmla="*/ 8 h 1035379"/>
              <a:gd name="connsiteX4" fmla="*/ 2461899 w 3757495"/>
              <a:gd name="connsiteY4" fmla="*/ 1035345 h 1035379"/>
              <a:gd name="connsiteX5" fmla="*/ 3088705 w 3757495"/>
              <a:gd name="connsiteY5" fmla="*/ 40025 h 1035379"/>
              <a:gd name="connsiteX6" fmla="*/ 3757495 w 3757495"/>
              <a:gd name="connsiteY6" fmla="*/ 991394 h 1035379"/>
              <a:gd name="connsiteX0" fmla="*/ 0 w 3757495"/>
              <a:gd name="connsiteY0" fmla="*/ 693521 h 1046140"/>
              <a:gd name="connsiteX1" fmla="*/ 656499 w 3757495"/>
              <a:gd name="connsiteY1" fmla="*/ 6639 h 1046140"/>
              <a:gd name="connsiteX2" fmla="*/ 1289009 w 3757495"/>
              <a:gd name="connsiteY2" fmla="*/ 1027129 h 1046140"/>
              <a:gd name="connsiteX3" fmla="*/ 1806087 w 3757495"/>
              <a:gd name="connsiteY3" fmla="*/ 10769 h 1046140"/>
              <a:gd name="connsiteX4" fmla="*/ 2461899 w 3757495"/>
              <a:gd name="connsiteY4" fmla="*/ 1046106 h 1046140"/>
              <a:gd name="connsiteX5" fmla="*/ 3088705 w 3757495"/>
              <a:gd name="connsiteY5" fmla="*/ 50786 h 1046140"/>
              <a:gd name="connsiteX6" fmla="*/ 3757495 w 3757495"/>
              <a:gd name="connsiteY6" fmla="*/ 1002155 h 1046140"/>
              <a:gd name="connsiteX0" fmla="*/ 0 w 3757495"/>
              <a:gd name="connsiteY0" fmla="*/ 693834 h 1046453"/>
              <a:gd name="connsiteX1" fmla="*/ 656499 w 3757495"/>
              <a:gd name="connsiteY1" fmla="*/ 6952 h 1046453"/>
              <a:gd name="connsiteX2" fmla="*/ 1234145 w 3757495"/>
              <a:gd name="connsiteY2" fmla="*/ 1036586 h 1046453"/>
              <a:gd name="connsiteX3" fmla="*/ 1806087 w 3757495"/>
              <a:gd name="connsiteY3" fmla="*/ 11082 h 1046453"/>
              <a:gd name="connsiteX4" fmla="*/ 2461899 w 3757495"/>
              <a:gd name="connsiteY4" fmla="*/ 1046419 h 1046453"/>
              <a:gd name="connsiteX5" fmla="*/ 3088705 w 3757495"/>
              <a:gd name="connsiteY5" fmla="*/ 51099 h 1046453"/>
              <a:gd name="connsiteX6" fmla="*/ 3757495 w 3757495"/>
              <a:gd name="connsiteY6" fmla="*/ 1002468 h 1046453"/>
              <a:gd name="connsiteX0" fmla="*/ 0 w 3757495"/>
              <a:gd name="connsiteY0" fmla="*/ 693834 h 1046439"/>
              <a:gd name="connsiteX1" fmla="*/ 656499 w 3757495"/>
              <a:gd name="connsiteY1" fmla="*/ 6952 h 1046439"/>
              <a:gd name="connsiteX2" fmla="*/ 1234145 w 3757495"/>
              <a:gd name="connsiteY2" fmla="*/ 1036586 h 1046439"/>
              <a:gd name="connsiteX3" fmla="*/ 1870095 w 3757495"/>
              <a:gd name="connsiteY3" fmla="*/ 20226 h 1046439"/>
              <a:gd name="connsiteX4" fmla="*/ 2461899 w 3757495"/>
              <a:gd name="connsiteY4" fmla="*/ 1046419 h 1046439"/>
              <a:gd name="connsiteX5" fmla="*/ 3088705 w 3757495"/>
              <a:gd name="connsiteY5" fmla="*/ 51099 h 1046439"/>
              <a:gd name="connsiteX6" fmla="*/ 3757495 w 3757495"/>
              <a:gd name="connsiteY6" fmla="*/ 1002468 h 1046439"/>
              <a:gd name="connsiteX0" fmla="*/ 0 w 3757495"/>
              <a:gd name="connsiteY0" fmla="*/ 693834 h 1046420"/>
              <a:gd name="connsiteX1" fmla="*/ 656499 w 3757495"/>
              <a:gd name="connsiteY1" fmla="*/ 6952 h 1046420"/>
              <a:gd name="connsiteX2" fmla="*/ 1234145 w 3757495"/>
              <a:gd name="connsiteY2" fmla="*/ 1036586 h 1046420"/>
              <a:gd name="connsiteX3" fmla="*/ 1870095 w 3757495"/>
              <a:gd name="connsiteY3" fmla="*/ 20226 h 1046420"/>
              <a:gd name="connsiteX4" fmla="*/ 2461899 w 3757495"/>
              <a:gd name="connsiteY4" fmla="*/ 1046419 h 1046420"/>
              <a:gd name="connsiteX5" fmla="*/ 3305681 w 3757495"/>
              <a:gd name="connsiteY5" fmla="*/ 27851 h 1046420"/>
              <a:gd name="connsiteX6" fmla="*/ 3757495 w 3757495"/>
              <a:gd name="connsiteY6" fmla="*/ 1002468 h 1046420"/>
              <a:gd name="connsiteX0" fmla="*/ 0 w 3904729"/>
              <a:gd name="connsiteY0" fmla="*/ 693834 h 1046420"/>
              <a:gd name="connsiteX1" fmla="*/ 656499 w 3904729"/>
              <a:gd name="connsiteY1" fmla="*/ 6952 h 1046420"/>
              <a:gd name="connsiteX2" fmla="*/ 1234145 w 3904729"/>
              <a:gd name="connsiteY2" fmla="*/ 1036586 h 1046420"/>
              <a:gd name="connsiteX3" fmla="*/ 1870095 w 3904729"/>
              <a:gd name="connsiteY3" fmla="*/ 20226 h 1046420"/>
              <a:gd name="connsiteX4" fmla="*/ 2461899 w 3904729"/>
              <a:gd name="connsiteY4" fmla="*/ 1046419 h 1046420"/>
              <a:gd name="connsiteX5" fmla="*/ 3305681 w 3904729"/>
              <a:gd name="connsiteY5" fmla="*/ 27851 h 1046420"/>
              <a:gd name="connsiteX6" fmla="*/ 3904729 w 3904729"/>
              <a:gd name="connsiteY6" fmla="*/ 1010217 h 1046420"/>
              <a:gd name="connsiteX0" fmla="*/ 0 w 3904729"/>
              <a:gd name="connsiteY0" fmla="*/ 693834 h 1046420"/>
              <a:gd name="connsiteX1" fmla="*/ 656499 w 3904729"/>
              <a:gd name="connsiteY1" fmla="*/ 6952 h 1046420"/>
              <a:gd name="connsiteX2" fmla="*/ 1234145 w 3904729"/>
              <a:gd name="connsiteY2" fmla="*/ 1036586 h 1046420"/>
              <a:gd name="connsiteX3" fmla="*/ 2149064 w 3904729"/>
              <a:gd name="connsiteY3" fmla="*/ 35724 h 1046420"/>
              <a:gd name="connsiteX4" fmla="*/ 2461899 w 3904729"/>
              <a:gd name="connsiteY4" fmla="*/ 1046419 h 1046420"/>
              <a:gd name="connsiteX5" fmla="*/ 3305681 w 3904729"/>
              <a:gd name="connsiteY5" fmla="*/ 27851 h 1046420"/>
              <a:gd name="connsiteX6" fmla="*/ 3904729 w 3904729"/>
              <a:gd name="connsiteY6" fmla="*/ 1010217 h 1046420"/>
              <a:gd name="connsiteX0" fmla="*/ 0 w 3904729"/>
              <a:gd name="connsiteY0" fmla="*/ 693834 h 1036603"/>
              <a:gd name="connsiteX1" fmla="*/ 656499 w 3904729"/>
              <a:gd name="connsiteY1" fmla="*/ 6952 h 1036603"/>
              <a:gd name="connsiteX2" fmla="*/ 1234145 w 3904729"/>
              <a:gd name="connsiteY2" fmla="*/ 1036586 h 1036603"/>
              <a:gd name="connsiteX3" fmla="*/ 2149064 w 3904729"/>
              <a:gd name="connsiteY3" fmla="*/ 35724 h 1036603"/>
              <a:gd name="connsiteX4" fmla="*/ 2578136 w 3904729"/>
              <a:gd name="connsiteY4" fmla="*/ 1007673 h 1036603"/>
              <a:gd name="connsiteX5" fmla="*/ 3305681 w 3904729"/>
              <a:gd name="connsiteY5" fmla="*/ 27851 h 1036603"/>
              <a:gd name="connsiteX6" fmla="*/ 3904729 w 3904729"/>
              <a:gd name="connsiteY6" fmla="*/ 1010217 h 1036603"/>
              <a:gd name="connsiteX0" fmla="*/ 0 w 3904729"/>
              <a:gd name="connsiteY0" fmla="*/ 693308 h 1020579"/>
              <a:gd name="connsiteX1" fmla="*/ 656499 w 3904729"/>
              <a:gd name="connsiteY1" fmla="*/ 6426 h 1020579"/>
              <a:gd name="connsiteX2" fmla="*/ 1404627 w 3904729"/>
              <a:gd name="connsiteY2" fmla="*/ 1020562 h 1020579"/>
              <a:gd name="connsiteX3" fmla="*/ 2149064 w 3904729"/>
              <a:gd name="connsiteY3" fmla="*/ 35198 h 1020579"/>
              <a:gd name="connsiteX4" fmla="*/ 2578136 w 3904729"/>
              <a:gd name="connsiteY4" fmla="*/ 1007147 h 1020579"/>
              <a:gd name="connsiteX5" fmla="*/ 3305681 w 3904729"/>
              <a:gd name="connsiteY5" fmla="*/ 27325 h 1020579"/>
              <a:gd name="connsiteX6" fmla="*/ 3904729 w 3904729"/>
              <a:gd name="connsiteY6" fmla="*/ 1009691 h 1020579"/>
              <a:gd name="connsiteX0" fmla="*/ 0 w 3904729"/>
              <a:gd name="connsiteY0" fmla="*/ 685700 h 1012963"/>
              <a:gd name="connsiteX1" fmla="*/ 726241 w 3904729"/>
              <a:gd name="connsiteY1" fmla="*/ 6567 h 1012963"/>
              <a:gd name="connsiteX2" fmla="*/ 1404627 w 3904729"/>
              <a:gd name="connsiteY2" fmla="*/ 1012954 h 1012963"/>
              <a:gd name="connsiteX3" fmla="*/ 2149064 w 3904729"/>
              <a:gd name="connsiteY3" fmla="*/ 27590 h 1012963"/>
              <a:gd name="connsiteX4" fmla="*/ 2578136 w 3904729"/>
              <a:gd name="connsiteY4" fmla="*/ 999539 h 1012963"/>
              <a:gd name="connsiteX5" fmla="*/ 3305681 w 3904729"/>
              <a:gd name="connsiteY5" fmla="*/ 19717 h 1012963"/>
              <a:gd name="connsiteX6" fmla="*/ 3904729 w 3904729"/>
              <a:gd name="connsiteY6" fmla="*/ 1002083 h 1012963"/>
              <a:gd name="connsiteX0" fmla="*/ 0 w 3904729"/>
              <a:gd name="connsiteY0" fmla="*/ 679326 h 1006589"/>
              <a:gd name="connsiteX1" fmla="*/ 726241 w 3904729"/>
              <a:gd name="connsiteY1" fmla="*/ 193 h 1006589"/>
              <a:gd name="connsiteX2" fmla="*/ 1404627 w 3904729"/>
              <a:gd name="connsiteY2" fmla="*/ 1006580 h 1006589"/>
              <a:gd name="connsiteX3" fmla="*/ 2149064 w 3904729"/>
              <a:gd name="connsiteY3" fmla="*/ 21216 h 1006589"/>
              <a:gd name="connsiteX4" fmla="*/ 2578136 w 3904729"/>
              <a:gd name="connsiteY4" fmla="*/ 993165 h 1006589"/>
              <a:gd name="connsiteX5" fmla="*/ 3305681 w 3904729"/>
              <a:gd name="connsiteY5" fmla="*/ 13343 h 1006589"/>
              <a:gd name="connsiteX6" fmla="*/ 3904729 w 3904729"/>
              <a:gd name="connsiteY6" fmla="*/ 995709 h 1006589"/>
              <a:gd name="connsiteX0" fmla="*/ 0 w 3904729"/>
              <a:gd name="connsiteY0" fmla="*/ 679302 h 1006565"/>
              <a:gd name="connsiteX1" fmla="*/ 726241 w 3904729"/>
              <a:gd name="connsiteY1" fmla="*/ 169 h 1006565"/>
              <a:gd name="connsiteX2" fmla="*/ 1404627 w 3904729"/>
              <a:gd name="connsiteY2" fmla="*/ 1006556 h 1006565"/>
              <a:gd name="connsiteX3" fmla="*/ 2149064 w 3904729"/>
              <a:gd name="connsiteY3" fmla="*/ 21192 h 1006565"/>
              <a:gd name="connsiteX4" fmla="*/ 2578136 w 3904729"/>
              <a:gd name="connsiteY4" fmla="*/ 993141 h 1006565"/>
              <a:gd name="connsiteX5" fmla="*/ 3305681 w 3904729"/>
              <a:gd name="connsiteY5" fmla="*/ 13319 h 1006565"/>
              <a:gd name="connsiteX6" fmla="*/ 3904729 w 3904729"/>
              <a:gd name="connsiteY6" fmla="*/ 995685 h 1006565"/>
              <a:gd name="connsiteX0" fmla="*/ 0 w 3904729"/>
              <a:gd name="connsiteY0" fmla="*/ 679134 h 1006397"/>
              <a:gd name="connsiteX1" fmla="*/ 726241 w 3904729"/>
              <a:gd name="connsiteY1" fmla="*/ 1 h 1006397"/>
              <a:gd name="connsiteX2" fmla="*/ 1404627 w 3904729"/>
              <a:gd name="connsiteY2" fmla="*/ 1006388 h 1006397"/>
              <a:gd name="connsiteX3" fmla="*/ 2149064 w 3904729"/>
              <a:gd name="connsiteY3" fmla="*/ 21024 h 1006397"/>
              <a:gd name="connsiteX4" fmla="*/ 2578136 w 3904729"/>
              <a:gd name="connsiteY4" fmla="*/ 992973 h 1006397"/>
              <a:gd name="connsiteX5" fmla="*/ 3305681 w 3904729"/>
              <a:gd name="connsiteY5" fmla="*/ 13151 h 1006397"/>
              <a:gd name="connsiteX6" fmla="*/ 3904729 w 3904729"/>
              <a:gd name="connsiteY6" fmla="*/ 995517 h 1006397"/>
              <a:gd name="connsiteX0" fmla="*/ 0 w 3904729"/>
              <a:gd name="connsiteY0" fmla="*/ 685699 h 1012962"/>
              <a:gd name="connsiteX1" fmla="*/ 726241 w 3904729"/>
              <a:gd name="connsiteY1" fmla="*/ 6566 h 1012962"/>
              <a:gd name="connsiteX2" fmla="*/ 1489868 w 3904729"/>
              <a:gd name="connsiteY2" fmla="*/ 1012953 h 1012962"/>
              <a:gd name="connsiteX3" fmla="*/ 2149064 w 3904729"/>
              <a:gd name="connsiteY3" fmla="*/ 27589 h 1012962"/>
              <a:gd name="connsiteX4" fmla="*/ 2578136 w 3904729"/>
              <a:gd name="connsiteY4" fmla="*/ 999538 h 1012962"/>
              <a:gd name="connsiteX5" fmla="*/ 3305681 w 3904729"/>
              <a:gd name="connsiteY5" fmla="*/ 19716 h 1012962"/>
              <a:gd name="connsiteX6" fmla="*/ 3904729 w 3904729"/>
              <a:gd name="connsiteY6" fmla="*/ 1002082 h 1012962"/>
              <a:gd name="connsiteX0" fmla="*/ 0 w 3904729"/>
              <a:gd name="connsiteY0" fmla="*/ 685699 h 1012953"/>
              <a:gd name="connsiteX1" fmla="*/ 726241 w 3904729"/>
              <a:gd name="connsiteY1" fmla="*/ 6566 h 1012953"/>
              <a:gd name="connsiteX2" fmla="*/ 1489868 w 3904729"/>
              <a:gd name="connsiteY2" fmla="*/ 1012953 h 1012953"/>
              <a:gd name="connsiteX3" fmla="*/ 2040575 w 3904729"/>
              <a:gd name="connsiteY3" fmla="*/ 12090 h 1012953"/>
              <a:gd name="connsiteX4" fmla="*/ 2578136 w 3904729"/>
              <a:gd name="connsiteY4" fmla="*/ 999538 h 1012953"/>
              <a:gd name="connsiteX5" fmla="*/ 3305681 w 3904729"/>
              <a:gd name="connsiteY5" fmla="*/ 19716 h 1012953"/>
              <a:gd name="connsiteX6" fmla="*/ 3904729 w 3904729"/>
              <a:gd name="connsiteY6" fmla="*/ 1002082 h 1012953"/>
              <a:gd name="connsiteX0" fmla="*/ 0 w 3904729"/>
              <a:gd name="connsiteY0" fmla="*/ 686509 h 1037011"/>
              <a:gd name="connsiteX1" fmla="*/ 726241 w 3904729"/>
              <a:gd name="connsiteY1" fmla="*/ 7376 h 1037011"/>
              <a:gd name="connsiteX2" fmla="*/ 1404627 w 3904729"/>
              <a:gd name="connsiteY2" fmla="*/ 1037011 h 1037011"/>
              <a:gd name="connsiteX3" fmla="*/ 2040575 w 3904729"/>
              <a:gd name="connsiteY3" fmla="*/ 12900 h 1037011"/>
              <a:gd name="connsiteX4" fmla="*/ 2578136 w 3904729"/>
              <a:gd name="connsiteY4" fmla="*/ 1000348 h 1037011"/>
              <a:gd name="connsiteX5" fmla="*/ 3305681 w 3904729"/>
              <a:gd name="connsiteY5" fmla="*/ 20526 h 1037011"/>
              <a:gd name="connsiteX6" fmla="*/ 3904729 w 3904729"/>
              <a:gd name="connsiteY6" fmla="*/ 1002892 h 1037011"/>
              <a:gd name="connsiteX0" fmla="*/ 0 w 3904729"/>
              <a:gd name="connsiteY0" fmla="*/ 673638 h 1024350"/>
              <a:gd name="connsiteX1" fmla="*/ 641001 w 3904729"/>
              <a:gd name="connsiteY1" fmla="*/ 95244 h 1024350"/>
              <a:gd name="connsiteX2" fmla="*/ 1404627 w 3904729"/>
              <a:gd name="connsiteY2" fmla="*/ 1024140 h 1024350"/>
              <a:gd name="connsiteX3" fmla="*/ 2040575 w 3904729"/>
              <a:gd name="connsiteY3" fmla="*/ 29 h 1024350"/>
              <a:gd name="connsiteX4" fmla="*/ 2578136 w 3904729"/>
              <a:gd name="connsiteY4" fmla="*/ 987477 h 1024350"/>
              <a:gd name="connsiteX5" fmla="*/ 3305681 w 3904729"/>
              <a:gd name="connsiteY5" fmla="*/ 7655 h 1024350"/>
              <a:gd name="connsiteX6" fmla="*/ 3904729 w 3904729"/>
              <a:gd name="connsiteY6" fmla="*/ 990021 h 1024350"/>
              <a:gd name="connsiteX0" fmla="*/ 0 w 3904729"/>
              <a:gd name="connsiteY0" fmla="*/ 673638 h 1024211"/>
              <a:gd name="connsiteX1" fmla="*/ 648751 w 3904729"/>
              <a:gd name="connsiteY1" fmla="*/ 56499 h 1024211"/>
              <a:gd name="connsiteX2" fmla="*/ 1404627 w 3904729"/>
              <a:gd name="connsiteY2" fmla="*/ 1024140 h 1024211"/>
              <a:gd name="connsiteX3" fmla="*/ 2040575 w 3904729"/>
              <a:gd name="connsiteY3" fmla="*/ 29 h 1024211"/>
              <a:gd name="connsiteX4" fmla="*/ 2578136 w 3904729"/>
              <a:gd name="connsiteY4" fmla="*/ 987477 h 1024211"/>
              <a:gd name="connsiteX5" fmla="*/ 3305681 w 3904729"/>
              <a:gd name="connsiteY5" fmla="*/ 7655 h 1024211"/>
              <a:gd name="connsiteX6" fmla="*/ 3904729 w 3904729"/>
              <a:gd name="connsiteY6" fmla="*/ 990021 h 1024211"/>
              <a:gd name="connsiteX0" fmla="*/ 0 w 3904729"/>
              <a:gd name="connsiteY0" fmla="*/ 673638 h 1024146"/>
              <a:gd name="connsiteX1" fmla="*/ 857978 w 3904729"/>
              <a:gd name="connsiteY1" fmla="*/ 17753 h 1024146"/>
              <a:gd name="connsiteX2" fmla="*/ 1404627 w 3904729"/>
              <a:gd name="connsiteY2" fmla="*/ 1024140 h 1024146"/>
              <a:gd name="connsiteX3" fmla="*/ 2040575 w 3904729"/>
              <a:gd name="connsiteY3" fmla="*/ 29 h 1024146"/>
              <a:gd name="connsiteX4" fmla="*/ 2578136 w 3904729"/>
              <a:gd name="connsiteY4" fmla="*/ 987477 h 1024146"/>
              <a:gd name="connsiteX5" fmla="*/ 3305681 w 3904729"/>
              <a:gd name="connsiteY5" fmla="*/ 7655 h 1024146"/>
              <a:gd name="connsiteX6" fmla="*/ 3904729 w 3904729"/>
              <a:gd name="connsiteY6" fmla="*/ 990021 h 1024146"/>
              <a:gd name="connsiteX0" fmla="*/ 0 w 3904729"/>
              <a:gd name="connsiteY0" fmla="*/ 673638 h 1024146"/>
              <a:gd name="connsiteX1" fmla="*/ 857978 w 3904729"/>
              <a:gd name="connsiteY1" fmla="*/ 17753 h 1024146"/>
              <a:gd name="connsiteX2" fmla="*/ 1404627 w 3904729"/>
              <a:gd name="connsiteY2" fmla="*/ 1024140 h 1024146"/>
              <a:gd name="connsiteX3" fmla="*/ 2040575 w 3904729"/>
              <a:gd name="connsiteY3" fmla="*/ 29 h 1024146"/>
              <a:gd name="connsiteX4" fmla="*/ 2578136 w 3904729"/>
              <a:gd name="connsiteY4" fmla="*/ 987477 h 1024146"/>
              <a:gd name="connsiteX5" fmla="*/ 3305681 w 3904729"/>
              <a:gd name="connsiteY5" fmla="*/ 7655 h 1024146"/>
              <a:gd name="connsiteX6" fmla="*/ 3904729 w 3904729"/>
              <a:gd name="connsiteY6" fmla="*/ 990021 h 1024146"/>
              <a:gd name="connsiteX0" fmla="*/ 0 w 3904729"/>
              <a:gd name="connsiteY0" fmla="*/ 688194 h 1038703"/>
              <a:gd name="connsiteX1" fmla="*/ 857978 w 3904729"/>
              <a:gd name="connsiteY1" fmla="*/ 32309 h 1038703"/>
              <a:gd name="connsiteX2" fmla="*/ 1404627 w 3904729"/>
              <a:gd name="connsiteY2" fmla="*/ 1038696 h 1038703"/>
              <a:gd name="connsiteX3" fmla="*/ 2040575 w 3904729"/>
              <a:gd name="connsiteY3" fmla="*/ 14585 h 1038703"/>
              <a:gd name="connsiteX4" fmla="*/ 2578136 w 3904729"/>
              <a:gd name="connsiteY4" fmla="*/ 1002033 h 1038703"/>
              <a:gd name="connsiteX5" fmla="*/ 3305681 w 3904729"/>
              <a:gd name="connsiteY5" fmla="*/ 22211 h 1038703"/>
              <a:gd name="connsiteX6" fmla="*/ 3904729 w 3904729"/>
              <a:gd name="connsiteY6" fmla="*/ 1004577 h 1038703"/>
              <a:gd name="connsiteX0" fmla="*/ 0 w 3904729"/>
              <a:gd name="connsiteY0" fmla="*/ 702738 h 1053240"/>
              <a:gd name="connsiteX1" fmla="*/ 687496 w 3904729"/>
              <a:gd name="connsiteY1" fmla="*/ 31354 h 1053240"/>
              <a:gd name="connsiteX2" fmla="*/ 1404627 w 3904729"/>
              <a:gd name="connsiteY2" fmla="*/ 1053240 h 1053240"/>
              <a:gd name="connsiteX3" fmla="*/ 2040575 w 3904729"/>
              <a:gd name="connsiteY3" fmla="*/ 29129 h 1053240"/>
              <a:gd name="connsiteX4" fmla="*/ 2578136 w 3904729"/>
              <a:gd name="connsiteY4" fmla="*/ 1016577 h 1053240"/>
              <a:gd name="connsiteX5" fmla="*/ 3305681 w 3904729"/>
              <a:gd name="connsiteY5" fmla="*/ 36755 h 1053240"/>
              <a:gd name="connsiteX6" fmla="*/ 3904729 w 3904729"/>
              <a:gd name="connsiteY6" fmla="*/ 1019121 h 1053240"/>
              <a:gd name="connsiteX0" fmla="*/ 0 w 3904729"/>
              <a:gd name="connsiteY0" fmla="*/ 673638 h 1024270"/>
              <a:gd name="connsiteX1" fmla="*/ 718493 w 3904729"/>
              <a:gd name="connsiteY1" fmla="*/ 71997 h 1024270"/>
              <a:gd name="connsiteX2" fmla="*/ 1404627 w 3904729"/>
              <a:gd name="connsiteY2" fmla="*/ 1024140 h 1024270"/>
              <a:gd name="connsiteX3" fmla="*/ 2040575 w 3904729"/>
              <a:gd name="connsiteY3" fmla="*/ 29 h 1024270"/>
              <a:gd name="connsiteX4" fmla="*/ 2578136 w 3904729"/>
              <a:gd name="connsiteY4" fmla="*/ 987477 h 1024270"/>
              <a:gd name="connsiteX5" fmla="*/ 3305681 w 3904729"/>
              <a:gd name="connsiteY5" fmla="*/ 7655 h 1024270"/>
              <a:gd name="connsiteX6" fmla="*/ 3904729 w 3904729"/>
              <a:gd name="connsiteY6" fmla="*/ 990021 h 1024270"/>
              <a:gd name="connsiteX0" fmla="*/ 0 w 3904729"/>
              <a:gd name="connsiteY0" fmla="*/ 673679 h 990062"/>
              <a:gd name="connsiteX1" fmla="*/ 718493 w 3904729"/>
              <a:gd name="connsiteY1" fmla="*/ 72038 h 990062"/>
              <a:gd name="connsiteX2" fmla="*/ 1358132 w 3904729"/>
              <a:gd name="connsiteY2" fmla="*/ 931191 h 990062"/>
              <a:gd name="connsiteX3" fmla="*/ 2040575 w 3904729"/>
              <a:gd name="connsiteY3" fmla="*/ 70 h 990062"/>
              <a:gd name="connsiteX4" fmla="*/ 2578136 w 3904729"/>
              <a:gd name="connsiteY4" fmla="*/ 987518 h 990062"/>
              <a:gd name="connsiteX5" fmla="*/ 3305681 w 3904729"/>
              <a:gd name="connsiteY5" fmla="*/ 7696 h 990062"/>
              <a:gd name="connsiteX6" fmla="*/ 3904729 w 3904729"/>
              <a:gd name="connsiteY6" fmla="*/ 990062 h 990062"/>
              <a:gd name="connsiteX0" fmla="*/ 0 w 3904729"/>
              <a:gd name="connsiteY0" fmla="*/ 673610 h 989993"/>
              <a:gd name="connsiteX1" fmla="*/ 718493 w 3904729"/>
              <a:gd name="connsiteY1" fmla="*/ 71969 h 989993"/>
              <a:gd name="connsiteX2" fmla="*/ 1358132 w 3904729"/>
              <a:gd name="connsiteY2" fmla="*/ 931122 h 989993"/>
              <a:gd name="connsiteX3" fmla="*/ 2040575 w 3904729"/>
              <a:gd name="connsiteY3" fmla="*/ 1 h 989993"/>
              <a:gd name="connsiteX4" fmla="*/ 2578136 w 3904729"/>
              <a:gd name="connsiteY4" fmla="*/ 925456 h 989993"/>
              <a:gd name="connsiteX5" fmla="*/ 3305681 w 3904729"/>
              <a:gd name="connsiteY5" fmla="*/ 7627 h 989993"/>
              <a:gd name="connsiteX6" fmla="*/ 3904729 w 3904729"/>
              <a:gd name="connsiteY6" fmla="*/ 989993 h 989993"/>
              <a:gd name="connsiteX0" fmla="*/ 0 w 3974471"/>
              <a:gd name="connsiteY0" fmla="*/ 673610 h 931251"/>
              <a:gd name="connsiteX1" fmla="*/ 718493 w 3974471"/>
              <a:gd name="connsiteY1" fmla="*/ 71969 h 931251"/>
              <a:gd name="connsiteX2" fmla="*/ 1358132 w 3974471"/>
              <a:gd name="connsiteY2" fmla="*/ 931122 h 931251"/>
              <a:gd name="connsiteX3" fmla="*/ 2040575 w 3974471"/>
              <a:gd name="connsiteY3" fmla="*/ 1 h 931251"/>
              <a:gd name="connsiteX4" fmla="*/ 2578136 w 3974471"/>
              <a:gd name="connsiteY4" fmla="*/ 925456 h 931251"/>
              <a:gd name="connsiteX5" fmla="*/ 3305681 w 3974471"/>
              <a:gd name="connsiteY5" fmla="*/ 7627 h 931251"/>
              <a:gd name="connsiteX6" fmla="*/ 3974471 w 3974471"/>
              <a:gd name="connsiteY6" fmla="*/ 827261 h 93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4471" h="931251">
                <a:moveTo>
                  <a:pt x="0" y="673610"/>
                </a:moveTo>
                <a:cubicBezTo>
                  <a:pt x="240070" y="230339"/>
                  <a:pt x="492138" y="29050"/>
                  <a:pt x="718493" y="71969"/>
                </a:cubicBezTo>
                <a:cubicBezTo>
                  <a:pt x="944848" y="114888"/>
                  <a:pt x="1137785" y="943117"/>
                  <a:pt x="1358132" y="931122"/>
                </a:cubicBezTo>
                <a:cubicBezTo>
                  <a:pt x="1578479" y="919127"/>
                  <a:pt x="1837241" y="945"/>
                  <a:pt x="2040575" y="1"/>
                </a:cubicBezTo>
                <a:cubicBezTo>
                  <a:pt x="2243909" y="-943"/>
                  <a:pt x="2367285" y="924185"/>
                  <a:pt x="2578136" y="925456"/>
                </a:cubicBezTo>
                <a:cubicBezTo>
                  <a:pt x="2788987" y="926727"/>
                  <a:pt x="3072984" y="46956"/>
                  <a:pt x="3305681" y="7627"/>
                </a:cubicBezTo>
                <a:cubicBezTo>
                  <a:pt x="3538378" y="-31702"/>
                  <a:pt x="3820432" y="478216"/>
                  <a:pt x="3974471" y="827261"/>
                </a:cubicBezTo>
              </a:path>
            </a:pathLst>
          </a:custGeom>
          <a:noFill/>
          <a:ln w="38100" cap="rnd">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ounded Rectangle 10">
            <a:extLst>
              <a:ext uri="{FF2B5EF4-FFF2-40B4-BE49-F238E27FC236}">
                <a16:creationId xmlns:a16="http://schemas.microsoft.com/office/drawing/2014/main" id="{8F9EF5E2-A8C0-4EA5-C78F-D06E9C0CF99E}"/>
              </a:ext>
            </a:extLst>
          </p:cNvPr>
          <p:cNvSpPr/>
          <p:nvPr/>
        </p:nvSpPr>
        <p:spPr>
          <a:xfrm>
            <a:off x="1167401" y="1880934"/>
            <a:ext cx="1225293" cy="398240"/>
          </a:xfrm>
          <a:prstGeom prst="roundRect">
            <a:avLst/>
          </a:prstGeom>
          <a:solidFill>
            <a:srgbClr val="FFC000"/>
          </a:solidFill>
          <a:ln w="28575">
            <a:solidFill>
              <a:srgbClr val="19121F">
                <a:alpha val="99000"/>
              </a:srgbClr>
            </a:solidFill>
          </a:ln>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78F1FF93-1CCB-A3FA-E13C-03ECDB0B9B14}"/>
              </a:ext>
            </a:extLst>
          </p:cNvPr>
          <p:cNvSpPr/>
          <p:nvPr/>
        </p:nvSpPr>
        <p:spPr>
          <a:xfrm>
            <a:off x="2397115" y="1880934"/>
            <a:ext cx="1225296" cy="398240"/>
          </a:xfrm>
          <a:prstGeom prst="roundRect">
            <a:avLst/>
          </a:prstGeom>
          <a:solidFill>
            <a:srgbClr val="FFC000"/>
          </a:solidFill>
          <a:ln w="28575">
            <a:solidFill>
              <a:srgbClr val="19121F">
                <a:alpha val="99000"/>
              </a:srgbClr>
            </a:solidFill>
          </a:ln>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ounded Rectangle 13">
            <a:extLst>
              <a:ext uri="{FF2B5EF4-FFF2-40B4-BE49-F238E27FC236}">
                <a16:creationId xmlns:a16="http://schemas.microsoft.com/office/drawing/2014/main" id="{3DFE6498-6C99-AA68-8E3A-002B7D9810DD}"/>
              </a:ext>
            </a:extLst>
          </p:cNvPr>
          <p:cNvSpPr/>
          <p:nvPr/>
        </p:nvSpPr>
        <p:spPr>
          <a:xfrm>
            <a:off x="1160337" y="1880040"/>
            <a:ext cx="2450592" cy="398240"/>
          </a:xfrm>
          <a:prstGeom prst="roundRect">
            <a:avLst/>
          </a:prstGeom>
          <a:solidFill>
            <a:srgbClr val="FFC000"/>
          </a:solidFill>
          <a:ln w="28575">
            <a:solidFill>
              <a:srgbClr val="19121F">
                <a:alpha val="99000"/>
              </a:srgbClr>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910E1FE5-4E04-4968-B8FF-B4F1D5E23682}"/>
              </a:ext>
            </a:extLst>
          </p:cNvPr>
          <p:cNvPicPr>
            <a:picLocks noChangeAspect="1"/>
          </p:cNvPicPr>
          <p:nvPr/>
        </p:nvPicPr>
        <p:blipFill>
          <a:blip r:embed="rId4"/>
          <a:srcRect/>
          <a:stretch/>
        </p:blipFill>
        <p:spPr>
          <a:xfrm>
            <a:off x="5359491" y="1186020"/>
            <a:ext cx="3569187" cy="3101948"/>
          </a:xfrm>
          <a:prstGeom prst="rect">
            <a:avLst/>
          </a:prstGeom>
        </p:spPr>
      </p:pic>
      <p:sp>
        <p:nvSpPr>
          <p:cNvPr id="17" name="Alternate Process 16">
            <a:extLst>
              <a:ext uri="{FF2B5EF4-FFF2-40B4-BE49-F238E27FC236}">
                <a16:creationId xmlns:a16="http://schemas.microsoft.com/office/drawing/2014/main" id="{9F446C5F-0437-4C9F-55C0-8989DFEEB773}"/>
              </a:ext>
            </a:extLst>
          </p:cNvPr>
          <p:cNvSpPr/>
          <p:nvPr/>
        </p:nvSpPr>
        <p:spPr>
          <a:xfrm>
            <a:off x="1055824" y="4122966"/>
            <a:ext cx="4440515" cy="848212"/>
          </a:xfrm>
          <a:custGeom>
            <a:avLst/>
            <a:gdLst>
              <a:gd name="connsiteX0" fmla="*/ 0 w 4440515"/>
              <a:gd name="connsiteY0" fmla="*/ 141369 h 848212"/>
              <a:gd name="connsiteX1" fmla="*/ 141369 w 4440515"/>
              <a:gd name="connsiteY1" fmla="*/ 0 h 848212"/>
              <a:gd name="connsiteX2" fmla="*/ 875910 w 4440515"/>
              <a:gd name="connsiteY2" fmla="*/ 0 h 848212"/>
              <a:gd name="connsiteX3" fmla="*/ 1485717 w 4440515"/>
              <a:gd name="connsiteY3" fmla="*/ 0 h 848212"/>
              <a:gd name="connsiteX4" fmla="*/ 2178680 w 4440515"/>
              <a:gd name="connsiteY4" fmla="*/ 0 h 848212"/>
              <a:gd name="connsiteX5" fmla="*/ 2746909 w 4440515"/>
              <a:gd name="connsiteY5" fmla="*/ 0 h 848212"/>
              <a:gd name="connsiteX6" fmla="*/ 3315139 w 4440515"/>
              <a:gd name="connsiteY6" fmla="*/ 0 h 848212"/>
              <a:gd name="connsiteX7" fmla="*/ 4299146 w 4440515"/>
              <a:gd name="connsiteY7" fmla="*/ 0 h 848212"/>
              <a:gd name="connsiteX8" fmla="*/ 4440515 w 4440515"/>
              <a:gd name="connsiteY8" fmla="*/ 141369 h 848212"/>
              <a:gd name="connsiteX9" fmla="*/ 4440515 w 4440515"/>
              <a:gd name="connsiteY9" fmla="*/ 706843 h 848212"/>
              <a:gd name="connsiteX10" fmla="*/ 4299146 w 4440515"/>
              <a:gd name="connsiteY10" fmla="*/ 848212 h 848212"/>
              <a:gd name="connsiteX11" fmla="*/ 3606183 w 4440515"/>
              <a:gd name="connsiteY11" fmla="*/ 848212 h 848212"/>
              <a:gd name="connsiteX12" fmla="*/ 2996376 w 4440515"/>
              <a:gd name="connsiteY12" fmla="*/ 848212 h 848212"/>
              <a:gd name="connsiteX13" fmla="*/ 2428146 w 4440515"/>
              <a:gd name="connsiteY13" fmla="*/ 848212 h 848212"/>
              <a:gd name="connsiteX14" fmla="*/ 1818339 w 4440515"/>
              <a:gd name="connsiteY14" fmla="*/ 848212 h 848212"/>
              <a:gd name="connsiteX15" fmla="*/ 1083798 w 4440515"/>
              <a:gd name="connsiteY15" fmla="*/ 848212 h 848212"/>
              <a:gd name="connsiteX16" fmla="*/ 141369 w 4440515"/>
              <a:gd name="connsiteY16" fmla="*/ 848212 h 848212"/>
              <a:gd name="connsiteX17" fmla="*/ 0 w 4440515"/>
              <a:gd name="connsiteY17" fmla="*/ 706843 h 848212"/>
              <a:gd name="connsiteX18" fmla="*/ 0 w 4440515"/>
              <a:gd name="connsiteY18" fmla="*/ 141369 h 84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40515" h="848212" fill="none" extrusionOk="0">
                <a:moveTo>
                  <a:pt x="0" y="141369"/>
                </a:moveTo>
                <a:cubicBezTo>
                  <a:pt x="-16902" y="63989"/>
                  <a:pt x="65214" y="-3463"/>
                  <a:pt x="141369" y="0"/>
                </a:cubicBezTo>
                <a:cubicBezTo>
                  <a:pt x="437211" y="20944"/>
                  <a:pt x="519144" y="-33400"/>
                  <a:pt x="875910" y="0"/>
                </a:cubicBezTo>
                <a:cubicBezTo>
                  <a:pt x="1232676" y="33400"/>
                  <a:pt x="1258429" y="-10758"/>
                  <a:pt x="1485717" y="0"/>
                </a:cubicBezTo>
                <a:cubicBezTo>
                  <a:pt x="1713005" y="10758"/>
                  <a:pt x="1837389" y="1290"/>
                  <a:pt x="2178680" y="0"/>
                </a:cubicBezTo>
                <a:cubicBezTo>
                  <a:pt x="2519971" y="-1290"/>
                  <a:pt x="2528361" y="5985"/>
                  <a:pt x="2746909" y="0"/>
                </a:cubicBezTo>
                <a:cubicBezTo>
                  <a:pt x="2965457" y="-5985"/>
                  <a:pt x="3153603" y="-25256"/>
                  <a:pt x="3315139" y="0"/>
                </a:cubicBezTo>
                <a:cubicBezTo>
                  <a:pt x="3476675" y="25256"/>
                  <a:pt x="3843821" y="13839"/>
                  <a:pt x="4299146" y="0"/>
                </a:cubicBezTo>
                <a:cubicBezTo>
                  <a:pt x="4385493" y="2895"/>
                  <a:pt x="4442647" y="70475"/>
                  <a:pt x="4440515" y="141369"/>
                </a:cubicBezTo>
                <a:cubicBezTo>
                  <a:pt x="4437295" y="333375"/>
                  <a:pt x="4430328" y="504650"/>
                  <a:pt x="4440515" y="706843"/>
                </a:cubicBezTo>
                <a:cubicBezTo>
                  <a:pt x="4436153" y="798518"/>
                  <a:pt x="4374529" y="839732"/>
                  <a:pt x="4299146" y="848212"/>
                </a:cubicBezTo>
                <a:cubicBezTo>
                  <a:pt x="4019693" y="822919"/>
                  <a:pt x="3748237" y="846837"/>
                  <a:pt x="3606183" y="848212"/>
                </a:cubicBezTo>
                <a:cubicBezTo>
                  <a:pt x="3464129" y="849587"/>
                  <a:pt x="3218477" y="828984"/>
                  <a:pt x="2996376" y="848212"/>
                </a:cubicBezTo>
                <a:cubicBezTo>
                  <a:pt x="2774275" y="867440"/>
                  <a:pt x="2672452" y="861067"/>
                  <a:pt x="2428146" y="848212"/>
                </a:cubicBezTo>
                <a:cubicBezTo>
                  <a:pt x="2183840" y="835358"/>
                  <a:pt x="1988495" y="854696"/>
                  <a:pt x="1818339" y="848212"/>
                </a:cubicBezTo>
                <a:cubicBezTo>
                  <a:pt x="1648183" y="841728"/>
                  <a:pt x="1242226" y="876377"/>
                  <a:pt x="1083798" y="848212"/>
                </a:cubicBezTo>
                <a:cubicBezTo>
                  <a:pt x="925370" y="820047"/>
                  <a:pt x="343499" y="839162"/>
                  <a:pt x="141369" y="848212"/>
                </a:cubicBezTo>
                <a:cubicBezTo>
                  <a:pt x="69262" y="848402"/>
                  <a:pt x="12392" y="797760"/>
                  <a:pt x="0" y="706843"/>
                </a:cubicBezTo>
                <a:cubicBezTo>
                  <a:pt x="22877" y="541359"/>
                  <a:pt x="-2374" y="297086"/>
                  <a:pt x="0" y="141369"/>
                </a:cubicBezTo>
                <a:close/>
              </a:path>
              <a:path w="4440515" h="848212" stroke="0" extrusionOk="0">
                <a:moveTo>
                  <a:pt x="0" y="141369"/>
                </a:moveTo>
                <a:cubicBezTo>
                  <a:pt x="-12498" y="55584"/>
                  <a:pt x="50662" y="4741"/>
                  <a:pt x="141369" y="0"/>
                </a:cubicBezTo>
                <a:cubicBezTo>
                  <a:pt x="403799" y="36493"/>
                  <a:pt x="563369" y="-35067"/>
                  <a:pt x="917487" y="0"/>
                </a:cubicBezTo>
                <a:cubicBezTo>
                  <a:pt x="1271605" y="35067"/>
                  <a:pt x="1428163" y="-27651"/>
                  <a:pt x="1568872" y="0"/>
                </a:cubicBezTo>
                <a:cubicBezTo>
                  <a:pt x="1709582" y="27651"/>
                  <a:pt x="1952872" y="-7058"/>
                  <a:pt x="2178680" y="0"/>
                </a:cubicBezTo>
                <a:cubicBezTo>
                  <a:pt x="2404488" y="7058"/>
                  <a:pt x="2677505" y="-11026"/>
                  <a:pt x="2913220" y="0"/>
                </a:cubicBezTo>
                <a:cubicBezTo>
                  <a:pt x="3148935" y="11026"/>
                  <a:pt x="3259517" y="-15629"/>
                  <a:pt x="3564605" y="0"/>
                </a:cubicBezTo>
                <a:cubicBezTo>
                  <a:pt x="3869693" y="15629"/>
                  <a:pt x="3933609" y="-23771"/>
                  <a:pt x="4299146" y="0"/>
                </a:cubicBezTo>
                <a:cubicBezTo>
                  <a:pt x="4376171" y="-10026"/>
                  <a:pt x="4432100" y="74987"/>
                  <a:pt x="4440515" y="141369"/>
                </a:cubicBezTo>
                <a:cubicBezTo>
                  <a:pt x="4433636" y="397156"/>
                  <a:pt x="4422493" y="489513"/>
                  <a:pt x="4440515" y="706843"/>
                </a:cubicBezTo>
                <a:cubicBezTo>
                  <a:pt x="4434290" y="784563"/>
                  <a:pt x="4383786" y="830212"/>
                  <a:pt x="4299146" y="848212"/>
                </a:cubicBezTo>
                <a:cubicBezTo>
                  <a:pt x="4119226" y="883143"/>
                  <a:pt x="3883151" y="859746"/>
                  <a:pt x="3564605" y="848212"/>
                </a:cubicBezTo>
                <a:cubicBezTo>
                  <a:pt x="3246059" y="836678"/>
                  <a:pt x="3052575" y="866902"/>
                  <a:pt x="2788487" y="848212"/>
                </a:cubicBezTo>
                <a:cubicBezTo>
                  <a:pt x="2524399" y="829522"/>
                  <a:pt x="2346802" y="863043"/>
                  <a:pt x="2012369" y="848212"/>
                </a:cubicBezTo>
                <a:cubicBezTo>
                  <a:pt x="1677936" y="833381"/>
                  <a:pt x="1533580" y="845256"/>
                  <a:pt x="1402561" y="848212"/>
                </a:cubicBezTo>
                <a:cubicBezTo>
                  <a:pt x="1271542" y="851168"/>
                  <a:pt x="659216" y="795722"/>
                  <a:pt x="141369" y="848212"/>
                </a:cubicBezTo>
                <a:cubicBezTo>
                  <a:pt x="59549" y="840579"/>
                  <a:pt x="989" y="771538"/>
                  <a:pt x="0" y="706843"/>
                </a:cubicBezTo>
                <a:cubicBezTo>
                  <a:pt x="28042" y="532170"/>
                  <a:pt x="-14830" y="335688"/>
                  <a:pt x="0" y="141369"/>
                </a:cubicBezTo>
                <a:close/>
              </a:path>
            </a:pathLst>
          </a:custGeom>
          <a:solidFill>
            <a:schemeClr val="accent2">
              <a:lumMod val="20000"/>
              <a:lumOff val="80000"/>
            </a:schemeClr>
          </a:solidFill>
          <a:ln w="22225" cap="flat" cmpd="sng" algn="ctr">
            <a:noFill/>
            <a:prstDash val="solid"/>
            <a:round/>
            <a:headEnd type="none" w="med" len="med"/>
            <a:tailEnd type="none" w="med" len="med"/>
            <a:extLst>
              <a:ext uri="{C807C97D-BFC1-408E-A445-0C87EB9F89A2}">
                <ask:lineSketchStyleProps xmlns:ask="http://schemas.microsoft.com/office/drawing/2018/sketchyshapes" sd="1219033472">
                  <a:prstGeom prst="flowChartAlternateProcess">
                    <a:avLst/>
                  </a:prstGeom>
                  <ask:type>
                    <ask:lineSketchFreehand/>
                  </ask:type>
                </ask:lineSketchStyleProps>
              </a:ext>
            </a:extLst>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dirty="0" err="1">
                <a:solidFill>
                  <a:schemeClr val="tx1"/>
                </a:solidFill>
              </a:rPr>
              <a:t>Interruptibility</a:t>
            </a:r>
            <a:r>
              <a:rPr lang="en-US" dirty="0">
                <a:solidFill>
                  <a:schemeClr val="tx1"/>
                </a:solidFill>
              </a:rPr>
              <a:t> augments the carbon reductions for long jobs</a:t>
            </a:r>
          </a:p>
        </p:txBody>
      </p:sp>
      <p:sp>
        <p:nvSpPr>
          <p:cNvPr id="19" name="TextBox 18">
            <a:extLst>
              <a:ext uri="{FF2B5EF4-FFF2-40B4-BE49-F238E27FC236}">
                <a16:creationId xmlns:a16="http://schemas.microsoft.com/office/drawing/2014/main" id="{256AC682-9211-C334-A5D4-CF4139E67F08}"/>
              </a:ext>
            </a:extLst>
          </p:cNvPr>
          <p:cNvSpPr txBox="1"/>
          <p:nvPr/>
        </p:nvSpPr>
        <p:spPr>
          <a:xfrm>
            <a:off x="4535443" y="3626470"/>
            <a:ext cx="792394" cy="369332"/>
          </a:xfrm>
          <a:prstGeom prst="rect">
            <a:avLst/>
          </a:prstGeom>
          <a:noFill/>
        </p:spPr>
        <p:txBody>
          <a:bodyPr wrap="square" rtlCol="0">
            <a:spAutoFit/>
          </a:bodyPr>
          <a:lstStyle/>
          <a:p>
            <a:r>
              <a:rPr lang="en-US" dirty="0"/>
              <a:t>time</a:t>
            </a:r>
          </a:p>
        </p:txBody>
      </p:sp>
    </p:spTree>
    <p:custDataLst>
      <p:tags r:id="rId1"/>
    </p:custDataLst>
    <p:extLst>
      <p:ext uri="{BB962C8B-B14F-4D97-AF65-F5344CB8AC3E}">
        <p14:creationId xmlns:p14="http://schemas.microsoft.com/office/powerpoint/2010/main" val="35283585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94444E-6 -9.87654E-7 L 0.06701 -9.87654E-7 " pathEditMode="relative" rAng="0" ptsTypes="AA">
                                      <p:cBhvr>
                                        <p:cTn id="10" dur="2000" fill="hold"/>
                                        <p:tgtEl>
                                          <p:spTgt spid="11"/>
                                        </p:tgtEl>
                                        <p:attrNameLst>
                                          <p:attrName>ppt_x</p:attrName>
                                          <p:attrName>ppt_y</p:attrName>
                                        </p:attrNameLst>
                                      </p:cBhvr>
                                      <p:rCtr x="3351" y="0"/>
                                    </p:animMotion>
                                  </p:childTnLst>
                                </p:cTn>
                              </p:par>
                              <p:par>
                                <p:cTn id="11" presetID="0" presetClass="path" presetSubtype="0" accel="50000" decel="50000" fill="hold" grpId="0" nodeType="withEffect">
                                  <p:stCondLst>
                                    <p:cond delay="0"/>
                                  </p:stCondLst>
                                  <p:childTnLst>
                                    <p:animMotion origin="layout" path="M 3.33333E-6 -9.87654E-7 L 0.09791 -9.87654E-7 " pathEditMode="relative" rAng="0" ptsTypes="AA">
                                      <p:cBhvr>
                                        <p:cTn id="12" dur="2000" fill="hold"/>
                                        <p:tgtEl>
                                          <p:spTgt spid="12"/>
                                        </p:tgtEl>
                                        <p:attrNameLst>
                                          <p:attrName>ppt_x</p:attrName>
                                          <p:attrName>ppt_y</p:attrName>
                                        </p:attrNameLst>
                                      </p:cBhvr>
                                      <p:rCtr x="4896" y="0"/>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4"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1E1193-45EB-0F73-1618-ACD244D90F17}"/>
              </a:ext>
            </a:extLst>
          </p:cNvPr>
          <p:cNvSpPr>
            <a:spLocks noGrp="1"/>
          </p:cNvSpPr>
          <p:nvPr>
            <p:ph type="body" sz="quarter" idx="10"/>
          </p:nvPr>
        </p:nvSpPr>
        <p:spPr>
          <a:xfrm>
            <a:off x="1055824" y="1448430"/>
            <a:ext cx="3917988" cy="3134255"/>
          </a:xfrm>
        </p:spPr>
        <p:txBody>
          <a:bodyPr/>
          <a:lstStyle/>
          <a:p>
            <a:r>
              <a:rPr lang="en-US" dirty="0"/>
              <a:t>High variance </a:t>
            </a:r>
            <a:r>
              <a:rPr lang="en-US" dirty="0">
                <a:sym typeface="Wingdings" pitchFamily="2" charset="2"/>
              </a:rPr>
              <a:t> </a:t>
            </a:r>
            <a:r>
              <a:rPr lang="en-US" dirty="0"/>
              <a:t>high reduction </a:t>
            </a:r>
          </a:p>
          <a:p>
            <a:r>
              <a:rPr lang="en-US" dirty="0"/>
              <a:t>But high variance regions are generally low-carbon regions </a:t>
            </a:r>
          </a:p>
          <a:p>
            <a:endParaRPr lang="en-US" dirty="0"/>
          </a:p>
        </p:txBody>
      </p:sp>
      <p:sp>
        <p:nvSpPr>
          <p:cNvPr id="3" name="Slide Number Placeholder 2">
            <a:extLst>
              <a:ext uri="{FF2B5EF4-FFF2-40B4-BE49-F238E27FC236}">
                <a16:creationId xmlns:a16="http://schemas.microsoft.com/office/drawing/2014/main" id="{5D379E83-7422-79EA-C136-AC9CCFF33C18}"/>
              </a:ext>
            </a:extLst>
          </p:cNvPr>
          <p:cNvSpPr>
            <a:spLocks noGrp="1"/>
          </p:cNvSpPr>
          <p:nvPr>
            <p:ph type="sldNum" sz="quarter" idx="4"/>
          </p:nvPr>
        </p:nvSpPr>
        <p:spPr/>
        <p:txBody>
          <a:bodyPr/>
          <a:lstStyle/>
          <a:p>
            <a:fld id="{4740AEA5-A348-2949-9B8B-EA763C54C64D}" type="slidenum">
              <a:rPr lang="en-US" smtClean="0"/>
              <a:t>14</a:t>
            </a:fld>
            <a:endParaRPr lang="en-US"/>
          </a:p>
        </p:txBody>
      </p:sp>
      <p:sp>
        <p:nvSpPr>
          <p:cNvPr id="4" name="Title 3">
            <a:extLst>
              <a:ext uri="{FF2B5EF4-FFF2-40B4-BE49-F238E27FC236}">
                <a16:creationId xmlns:a16="http://schemas.microsoft.com/office/drawing/2014/main" id="{FE18B368-B163-A705-F152-0EE634C120FF}"/>
              </a:ext>
            </a:extLst>
          </p:cNvPr>
          <p:cNvSpPr>
            <a:spLocks noGrp="1"/>
          </p:cNvSpPr>
          <p:nvPr>
            <p:ph type="title"/>
          </p:nvPr>
        </p:nvSpPr>
        <p:spPr/>
        <p:txBody>
          <a:bodyPr/>
          <a:lstStyle/>
          <a:p>
            <a:r>
              <a:rPr lang="en-US" dirty="0"/>
              <a:t>Temporal Workload Shifting</a:t>
            </a:r>
          </a:p>
        </p:txBody>
      </p:sp>
      <p:pic>
        <p:nvPicPr>
          <p:cNvPr id="8" name="Picture 7" descr="A graph of different countries/regions&#10;&#10;Description automatically generated with medium confidence">
            <a:extLst>
              <a:ext uri="{FF2B5EF4-FFF2-40B4-BE49-F238E27FC236}">
                <a16:creationId xmlns:a16="http://schemas.microsoft.com/office/drawing/2014/main" id="{9D8729E8-B4A8-CC97-623B-20E37225592A}"/>
              </a:ext>
            </a:extLst>
          </p:cNvPr>
          <p:cNvPicPr>
            <a:picLocks noChangeAspect="1"/>
          </p:cNvPicPr>
          <p:nvPr/>
        </p:nvPicPr>
        <p:blipFill rotWithShape="1">
          <a:blip r:embed="rId4"/>
          <a:srcRect b="7773"/>
          <a:stretch/>
        </p:blipFill>
        <p:spPr>
          <a:xfrm>
            <a:off x="4670704" y="1246077"/>
            <a:ext cx="4335661" cy="3482255"/>
          </a:xfrm>
          <a:prstGeom prst="rect">
            <a:avLst/>
          </a:prstGeom>
        </p:spPr>
      </p:pic>
      <p:sp>
        <p:nvSpPr>
          <p:cNvPr id="9" name="Alternate Process 8">
            <a:extLst>
              <a:ext uri="{FF2B5EF4-FFF2-40B4-BE49-F238E27FC236}">
                <a16:creationId xmlns:a16="http://schemas.microsoft.com/office/drawing/2014/main" id="{B7D4FA95-A4C8-06E7-E45D-08DCADB33EFD}"/>
              </a:ext>
            </a:extLst>
          </p:cNvPr>
          <p:cNvSpPr/>
          <p:nvPr/>
        </p:nvSpPr>
        <p:spPr>
          <a:xfrm>
            <a:off x="1055824" y="2585442"/>
            <a:ext cx="3614880" cy="2192980"/>
          </a:xfrm>
          <a:custGeom>
            <a:avLst/>
            <a:gdLst>
              <a:gd name="connsiteX0" fmla="*/ 0 w 3614880"/>
              <a:gd name="connsiteY0" fmla="*/ 365497 h 2192980"/>
              <a:gd name="connsiteX1" fmla="*/ 365497 w 3614880"/>
              <a:gd name="connsiteY1" fmla="*/ 0 h 2192980"/>
              <a:gd name="connsiteX2" fmla="*/ 971113 w 3614880"/>
              <a:gd name="connsiteY2" fmla="*/ 0 h 2192980"/>
              <a:gd name="connsiteX3" fmla="*/ 1461374 w 3614880"/>
              <a:gd name="connsiteY3" fmla="*/ 0 h 2192980"/>
              <a:gd name="connsiteX4" fmla="*/ 2038151 w 3614880"/>
              <a:gd name="connsiteY4" fmla="*/ 0 h 2192980"/>
              <a:gd name="connsiteX5" fmla="*/ 2557250 w 3614880"/>
              <a:gd name="connsiteY5" fmla="*/ 0 h 2192980"/>
              <a:gd name="connsiteX6" fmla="*/ 3249383 w 3614880"/>
              <a:gd name="connsiteY6" fmla="*/ 0 h 2192980"/>
              <a:gd name="connsiteX7" fmla="*/ 3614880 w 3614880"/>
              <a:gd name="connsiteY7" fmla="*/ 365497 h 2192980"/>
              <a:gd name="connsiteX8" fmla="*/ 3614880 w 3614880"/>
              <a:gd name="connsiteY8" fmla="*/ 882065 h 2192980"/>
              <a:gd name="connsiteX9" fmla="*/ 3614880 w 3614880"/>
              <a:gd name="connsiteY9" fmla="*/ 1384014 h 2192980"/>
              <a:gd name="connsiteX10" fmla="*/ 3614880 w 3614880"/>
              <a:gd name="connsiteY10" fmla="*/ 1827483 h 2192980"/>
              <a:gd name="connsiteX11" fmla="*/ 3249383 w 3614880"/>
              <a:gd name="connsiteY11" fmla="*/ 2192980 h 2192980"/>
              <a:gd name="connsiteX12" fmla="*/ 2614928 w 3614880"/>
              <a:gd name="connsiteY12" fmla="*/ 2192980 h 2192980"/>
              <a:gd name="connsiteX13" fmla="*/ 2095829 w 3614880"/>
              <a:gd name="connsiteY13" fmla="*/ 2192980 h 2192980"/>
              <a:gd name="connsiteX14" fmla="*/ 1605568 w 3614880"/>
              <a:gd name="connsiteY14" fmla="*/ 2192980 h 2192980"/>
              <a:gd name="connsiteX15" fmla="*/ 1086468 w 3614880"/>
              <a:gd name="connsiteY15" fmla="*/ 2192980 h 2192980"/>
              <a:gd name="connsiteX16" fmla="*/ 365497 w 3614880"/>
              <a:gd name="connsiteY16" fmla="*/ 2192980 h 2192980"/>
              <a:gd name="connsiteX17" fmla="*/ 0 w 3614880"/>
              <a:gd name="connsiteY17" fmla="*/ 1827483 h 2192980"/>
              <a:gd name="connsiteX18" fmla="*/ 0 w 3614880"/>
              <a:gd name="connsiteY18" fmla="*/ 1384014 h 2192980"/>
              <a:gd name="connsiteX19" fmla="*/ 0 w 3614880"/>
              <a:gd name="connsiteY19" fmla="*/ 896685 h 2192980"/>
              <a:gd name="connsiteX20" fmla="*/ 0 w 3614880"/>
              <a:gd name="connsiteY20" fmla="*/ 365497 h 219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14880" h="2192980" fill="none" extrusionOk="0">
                <a:moveTo>
                  <a:pt x="0" y="365497"/>
                </a:moveTo>
                <a:cubicBezTo>
                  <a:pt x="11299" y="186012"/>
                  <a:pt x="151656" y="6319"/>
                  <a:pt x="365497" y="0"/>
                </a:cubicBezTo>
                <a:cubicBezTo>
                  <a:pt x="513860" y="25762"/>
                  <a:pt x="789128" y="-8753"/>
                  <a:pt x="971113" y="0"/>
                </a:cubicBezTo>
                <a:cubicBezTo>
                  <a:pt x="1153098" y="8753"/>
                  <a:pt x="1316285" y="-5072"/>
                  <a:pt x="1461374" y="0"/>
                </a:cubicBezTo>
                <a:cubicBezTo>
                  <a:pt x="1606463" y="5072"/>
                  <a:pt x="1812072" y="-25552"/>
                  <a:pt x="2038151" y="0"/>
                </a:cubicBezTo>
                <a:cubicBezTo>
                  <a:pt x="2264230" y="25552"/>
                  <a:pt x="2428957" y="13695"/>
                  <a:pt x="2557250" y="0"/>
                </a:cubicBezTo>
                <a:cubicBezTo>
                  <a:pt x="2685543" y="-13695"/>
                  <a:pt x="3024227" y="-26095"/>
                  <a:pt x="3249383" y="0"/>
                </a:cubicBezTo>
                <a:cubicBezTo>
                  <a:pt x="3487244" y="-7897"/>
                  <a:pt x="3642937" y="186753"/>
                  <a:pt x="3614880" y="365497"/>
                </a:cubicBezTo>
                <a:cubicBezTo>
                  <a:pt x="3610688" y="470484"/>
                  <a:pt x="3630610" y="716858"/>
                  <a:pt x="3614880" y="882065"/>
                </a:cubicBezTo>
                <a:cubicBezTo>
                  <a:pt x="3599150" y="1047272"/>
                  <a:pt x="3597368" y="1142128"/>
                  <a:pt x="3614880" y="1384014"/>
                </a:cubicBezTo>
                <a:cubicBezTo>
                  <a:pt x="3632392" y="1625900"/>
                  <a:pt x="3621044" y="1607623"/>
                  <a:pt x="3614880" y="1827483"/>
                </a:cubicBezTo>
                <a:cubicBezTo>
                  <a:pt x="3609551" y="2032329"/>
                  <a:pt x="3454730" y="2202433"/>
                  <a:pt x="3249383" y="2192980"/>
                </a:cubicBezTo>
                <a:cubicBezTo>
                  <a:pt x="3072124" y="2200774"/>
                  <a:pt x="2874755" y="2212309"/>
                  <a:pt x="2614928" y="2192980"/>
                </a:cubicBezTo>
                <a:cubicBezTo>
                  <a:pt x="2355102" y="2173651"/>
                  <a:pt x="2337557" y="2178855"/>
                  <a:pt x="2095829" y="2192980"/>
                </a:cubicBezTo>
                <a:cubicBezTo>
                  <a:pt x="1854101" y="2207105"/>
                  <a:pt x="1823974" y="2211874"/>
                  <a:pt x="1605568" y="2192980"/>
                </a:cubicBezTo>
                <a:cubicBezTo>
                  <a:pt x="1387162" y="2174086"/>
                  <a:pt x="1253568" y="2204057"/>
                  <a:pt x="1086468" y="2192980"/>
                </a:cubicBezTo>
                <a:cubicBezTo>
                  <a:pt x="919368" y="2181903"/>
                  <a:pt x="705120" y="2203405"/>
                  <a:pt x="365497" y="2192980"/>
                </a:cubicBezTo>
                <a:cubicBezTo>
                  <a:pt x="134932" y="2196422"/>
                  <a:pt x="28387" y="2059157"/>
                  <a:pt x="0" y="1827483"/>
                </a:cubicBezTo>
                <a:cubicBezTo>
                  <a:pt x="-20802" y="1642233"/>
                  <a:pt x="-20578" y="1484773"/>
                  <a:pt x="0" y="1384014"/>
                </a:cubicBezTo>
                <a:cubicBezTo>
                  <a:pt x="20578" y="1283255"/>
                  <a:pt x="14798" y="1039716"/>
                  <a:pt x="0" y="896685"/>
                </a:cubicBezTo>
                <a:cubicBezTo>
                  <a:pt x="-14798" y="753654"/>
                  <a:pt x="-13315" y="497366"/>
                  <a:pt x="0" y="365497"/>
                </a:cubicBezTo>
                <a:close/>
              </a:path>
              <a:path w="3614880" h="2192980" stroke="0" extrusionOk="0">
                <a:moveTo>
                  <a:pt x="0" y="365497"/>
                </a:moveTo>
                <a:cubicBezTo>
                  <a:pt x="-25010" y="148212"/>
                  <a:pt x="124504" y="14688"/>
                  <a:pt x="365497" y="0"/>
                </a:cubicBezTo>
                <a:cubicBezTo>
                  <a:pt x="636745" y="6345"/>
                  <a:pt x="865161" y="-4299"/>
                  <a:pt x="999952" y="0"/>
                </a:cubicBezTo>
                <a:cubicBezTo>
                  <a:pt x="1134743" y="4299"/>
                  <a:pt x="1409017" y="4338"/>
                  <a:pt x="1547890" y="0"/>
                </a:cubicBezTo>
                <a:cubicBezTo>
                  <a:pt x="1686763" y="-4338"/>
                  <a:pt x="1907545" y="5315"/>
                  <a:pt x="2066990" y="0"/>
                </a:cubicBezTo>
                <a:cubicBezTo>
                  <a:pt x="2226435" y="-5315"/>
                  <a:pt x="2517712" y="1295"/>
                  <a:pt x="2672606" y="0"/>
                </a:cubicBezTo>
                <a:cubicBezTo>
                  <a:pt x="2827500" y="-1295"/>
                  <a:pt x="3125282" y="16629"/>
                  <a:pt x="3249383" y="0"/>
                </a:cubicBezTo>
                <a:cubicBezTo>
                  <a:pt x="3458900" y="-12463"/>
                  <a:pt x="3599145" y="177467"/>
                  <a:pt x="3614880" y="365497"/>
                </a:cubicBezTo>
                <a:cubicBezTo>
                  <a:pt x="3638337" y="484933"/>
                  <a:pt x="3632583" y="676864"/>
                  <a:pt x="3614880" y="852826"/>
                </a:cubicBezTo>
                <a:cubicBezTo>
                  <a:pt x="3597177" y="1028788"/>
                  <a:pt x="3623019" y="1131551"/>
                  <a:pt x="3614880" y="1296295"/>
                </a:cubicBezTo>
                <a:cubicBezTo>
                  <a:pt x="3606741" y="1461039"/>
                  <a:pt x="3612593" y="1717623"/>
                  <a:pt x="3614880" y="1827483"/>
                </a:cubicBezTo>
                <a:cubicBezTo>
                  <a:pt x="3626735" y="2046989"/>
                  <a:pt x="3454017" y="2221730"/>
                  <a:pt x="3249383" y="2192980"/>
                </a:cubicBezTo>
                <a:cubicBezTo>
                  <a:pt x="3066693" y="2173363"/>
                  <a:pt x="2924921" y="2215392"/>
                  <a:pt x="2759122" y="2192980"/>
                </a:cubicBezTo>
                <a:cubicBezTo>
                  <a:pt x="2593323" y="2170568"/>
                  <a:pt x="2411471" y="2205561"/>
                  <a:pt x="2124667" y="2192980"/>
                </a:cubicBezTo>
                <a:cubicBezTo>
                  <a:pt x="1837864" y="2180399"/>
                  <a:pt x="1855834" y="2205414"/>
                  <a:pt x="1605568" y="2192980"/>
                </a:cubicBezTo>
                <a:cubicBezTo>
                  <a:pt x="1355302" y="2180546"/>
                  <a:pt x="1150135" y="2199775"/>
                  <a:pt x="1028791" y="2192980"/>
                </a:cubicBezTo>
                <a:cubicBezTo>
                  <a:pt x="907447" y="2186185"/>
                  <a:pt x="548250" y="2203348"/>
                  <a:pt x="365497" y="2192980"/>
                </a:cubicBezTo>
                <a:cubicBezTo>
                  <a:pt x="159221" y="2179690"/>
                  <a:pt x="23690" y="2024528"/>
                  <a:pt x="0" y="1827483"/>
                </a:cubicBezTo>
                <a:cubicBezTo>
                  <a:pt x="-12642" y="1685096"/>
                  <a:pt x="18989" y="1548357"/>
                  <a:pt x="0" y="1384014"/>
                </a:cubicBezTo>
                <a:cubicBezTo>
                  <a:pt x="-18989" y="1219671"/>
                  <a:pt x="-19262" y="995985"/>
                  <a:pt x="0" y="867446"/>
                </a:cubicBezTo>
                <a:cubicBezTo>
                  <a:pt x="19262" y="738907"/>
                  <a:pt x="-6510" y="553634"/>
                  <a:pt x="0" y="365497"/>
                </a:cubicBezTo>
                <a:close/>
              </a:path>
            </a:pathLst>
          </a:custGeom>
          <a:solidFill>
            <a:schemeClr val="accent2">
              <a:lumMod val="20000"/>
              <a:lumOff val="80000"/>
            </a:schemeClr>
          </a:solidFill>
          <a:ln w="22225" cap="flat" cmpd="sng" algn="ctr">
            <a:noFill/>
            <a:prstDash val="solid"/>
            <a:round/>
            <a:headEnd type="none" w="med" len="med"/>
            <a:tailEnd type="none" w="med" len="med"/>
            <a:extLst>
              <a:ext uri="{C807C97D-BFC1-408E-A445-0C87EB9F89A2}">
                <ask:lineSketchStyleProps xmlns:ask="http://schemas.microsoft.com/office/drawing/2018/sketchyshapes" sd="1219033472">
                  <a:prstGeom prst="flowChartAlternateProcess">
                    <a:avLst/>
                  </a:prstGeom>
                  <ask:type>
                    <ask:lineSketchFreehand/>
                  </ask:type>
                </ask:lineSketchStyleProps>
              </a:ext>
            </a:extLst>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dirty="0">
                <a:solidFill>
                  <a:schemeClr val="tx1"/>
                </a:solidFill>
              </a:rPr>
              <a:t>Low variance regions have high emissions but cannot enjoy the temporal shifting benefits</a:t>
            </a:r>
          </a:p>
        </p:txBody>
      </p:sp>
    </p:spTree>
    <p:custDataLst>
      <p:tags r:id="rId1"/>
    </p:custDataLst>
    <p:extLst>
      <p:ext uri="{BB962C8B-B14F-4D97-AF65-F5344CB8AC3E}">
        <p14:creationId xmlns:p14="http://schemas.microsoft.com/office/powerpoint/2010/main" val="33243663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7B5D2EB-CB15-6331-8E5F-7B5ED2630B6C}"/>
              </a:ext>
            </a:extLst>
          </p:cNvPr>
          <p:cNvPicPr>
            <a:picLocks noChangeAspect="1"/>
          </p:cNvPicPr>
          <p:nvPr/>
        </p:nvPicPr>
        <p:blipFill>
          <a:blip r:embed="rId4"/>
          <a:srcRect/>
          <a:stretch/>
        </p:blipFill>
        <p:spPr>
          <a:xfrm>
            <a:off x="1167011" y="1044782"/>
            <a:ext cx="3269329" cy="2853233"/>
          </a:xfrm>
          <a:prstGeom prst="rect">
            <a:avLst/>
          </a:prstGeom>
        </p:spPr>
      </p:pic>
      <p:pic>
        <p:nvPicPr>
          <p:cNvPr id="8" name="Picture 7">
            <a:extLst>
              <a:ext uri="{FF2B5EF4-FFF2-40B4-BE49-F238E27FC236}">
                <a16:creationId xmlns:a16="http://schemas.microsoft.com/office/drawing/2014/main" id="{0C66B275-39C3-DADA-6BD9-21AAD231D2E4}"/>
              </a:ext>
            </a:extLst>
          </p:cNvPr>
          <p:cNvPicPr>
            <a:picLocks noChangeAspect="1"/>
          </p:cNvPicPr>
          <p:nvPr/>
        </p:nvPicPr>
        <p:blipFill>
          <a:blip r:embed="rId5"/>
          <a:srcRect/>
          <a:stretch/>
        </p:blipFill>
        <p:spPr>
          <a:xfrm>
            <a:off x="4980520" y="1044782"/>
            <a:ext cx="3264408" cy="2848939"/>
          </a:xfrm>
          <a:prstGeom prst="rect">
            <a:avLst/>
          </a:prstGeom>
        </p:spPr>
      </p:pic>
      <p:sp>
        <p:nvSpPr>
          <p:cNvPr id="3" name="Slide Number Placeholder 2">
            <a:extLst>
              <a:ext uri="{FF2B5EF4-FFF2-40B4-BE49-F238E27FC236}">
                <a16:creationId xmlns:a16="http://schemas.microsoft.com/office/drawing/2014/main" id="{FF73B75C-6D19-6B94-ED35-EBF92F0DF9CE}"/>
              </a:ext>
            </a:extLst>
          </p:cNvPr>
          <p:cNvSpPr>
            <a:spLocks noGrp="1"/>
          </p:cNvSpPr>
          <p:nvPr>
            <p:ph type="sldNum" sz="quarter" idx="4"/>
          </p:nvPr>
        </p:nvSpPr>
        <p:spPr/>
        <p:txBody>
          <a:bodyPr/>
          <a:lstStyle/>
          <a:p>
            <a:fld id="{4740AEA5-A348-2949-9B8B-EA763C54C64D}" type="slidenum">
              <a:rPr lang="en-US" smtClean="0"/>
              <a:t>15</a:t>
            </a:fld>
            <a:endParaRPr lang="en-US" dirty="0"/>
          </a:p>
        </p:txBody>
      </p:sp>
      <p:sp>
        <p:nvSpPr>
          <p:cNvPr id="4" name="Title 3">
            <a:extLst>
              <a:ext uri="{FF2B5EF4-FFF2-40B4-BE49-F238E27FC236}">
                <a16:creationId xmlns:a16="http://schemas.microsoft.com/office/drawing/2014/main" id="{FCE96F5A-5EAE-C0DD-25A4-51659D5CC5B7}"/>
              </a:ext>
            </a:extLst>
          </p:cNvPr>
          <p:cNvSpPr>
            <a:spLocks noGrp="1"/>
          </p:cNvSpPr>
          <p:nvPr>
            <p:ph type="title"/>
          </p:nvPr>
        </p:nvSpPr>
        <p:spPr/>
        <p:txBody>
          <a:bodyPr/>
          <a:lstStyle/>
          <a:p>
            <a:r>
              <a:rPr lang="en-US" dirty="0"/>
              <a:t>Increasing Renewables</a:t>
            </a:r>
          </a:p>
        </p:txBody>
      </p:sp>
      <p:sp>
        <p:nvSpPr>
          <p:cNvPr id="9" name="TextBox 8">
            <a:extLst>
              <a:ext uri="{FF2B5EF4-FFF2-40B4-BE49-F238E27FC236}">
                <a16:creationId xmlns:a16="http://schemas.microsoft.com/office/drawing/2014/main" id="{B01353C5-1B01-F3D0-6626-C024A80C6B78}"/>
              </a:ext>
            </a:extLst>
          </p:cNvPr>
          <p:cNvSpPr txBox="1"/>
          <p:nvPr/>
        </p:nvSpPr>
        <p:spPr>
          <a:xfrm>
            <a:off x="1818850" y="3729386"/>
            <a:ext cx="2344631" cy="369332"/>
          </a:xfrm>
          <a:prstGeom prst="rect">
            <a:avLst/>
          </a:prstGeom>
          <a:noFill/>
        </p:spPr>
        <p:txBody>
          <a:bodyPr wrap="square" rtlCol="0">
            <a:spAutoFit/>
          </a:bodyPr>
          <a:lstStyle/>
          <a:p>
            <a:pPr algn="ctr"/>
            <a:r>
              <a:rPr lang="en-US" dirty="0"/>
              <a:t>Temporal: California</a:t>
            </a:r>
          </a:p>
        </p:txBody>
      </p:sp>
      <p:sp>
        <p:nvSpPr>
          <p:cNvPr id="10" name="TextBox 9">
            <a:extLst>
              <a:ext uri="{FF2B5EF4-FFF2-40B4-BE49-F238E27FC236}">
                <a16:creationId xmlns:a16="http://schemas.microsoft.com/office/drawing/2014/main" id="{163943F0-5431-E191-7AC6-AEE7E3A034C3}"/>
              </a:ext>
            </a:extLst>
          </p:cNvPr>
          <p:cNvSpPr txBox="1"/>
          <p:nvPr/>
        </p:nvSpPr>
        <p:spPr>
          <a:xfrm>
            <a:off x="5733192" y="3713138"/>
            <a:ext cx="2243797" cy="369332"/>
          </a:xfrm>
          <a:prstGeom prst="rect">
            <a:avLst/>
          </a:prstGeom>
          <a:noFill/>
        </p:spPr>
        <p:txBody>
          <a:bodyPr wrap="square" rtlCol="0">
            <a:spAutoFit/>
          </a:bodyPr>
          <a:lstStyle/>
          <a:p>
            <a:pPr algn="ctr"/>
            <a:r>
              <a:rPr lang="en-US" dirty="0"/>
              <a:t>Spatial: California</a:t>
            </a:r>
          </a:p>
        </p:txBody>
      </p:sp>
      <p:sp>
        <p:nvSpPr>
          <p:cNvPr id="2" name="Alternate Process 1">
            <a:extLst>
              <a:ext uri="{FF2B5EF4-FFF2-40B4-BE49-F238E27FC236}">
                <a16:creationId xmlns:a16="http://schemas.microsoft.com/office/drawing/2014/main" id="{0725BD93-A1B9-6745-558E-BDAA3BB7BC83}"/>
              </a:ext>
            </a:extLst>
          </p:cNvPr>
          <p:cNvSpPr/>
          <p:nvPr/>
        </p:nvSpPr>
        <p:spPr>
          <a:xfrm>
            <a:off x="1055824" y="4104197"/>
            <a:ext cx="7229760" cy="888497"/>
          </a:xfrm>
          <a:custGeom>
            <a:avLst/>
            <a:gdLst>
              <a:gd name="connsiteX0" fmla="*/ 0 w 7229760"/>
              <a:gd name="connsiteY0" fmla="*/ 148083 h 888497"/>
              <a:gd name="connsiteX1" fmla="*/ 148083 w 7229760"/>
              <a:gd name="connsiteY1" fmla="*/ 0 h 888497"/>
              <a:gd name="connsiteX2" fmla="*/ 772106 w 7229760"/>
              <a:gd name="connsiteY2" fmla="*/ 0 h 888497"/>
              <a:gd name="connsiteX3" fmla="*/ 1257458 w 7229760"/>
              <a:gd name="connsiteY3" fmla="*/ 0 h 888497"/>
              <a:gd name="connsiteX4" fmla="*/ 2020153 w 7229760"/>
              <a:gd name="connsiteY4" fmla="*/ 0 h 888497"/>
              <a:gd name="connsiteX5" fmla="*/ 2574841 w 7229760"/>
              <a:gd name="connsiteY5" fmla="*/ 0 h 888497"/>
              <a:gd name="connsiteX6" fmla="*/ 3060192 w 7229760"/>
              <a:gd name="connsiteY6" fmla="*/ 0 h 888497"/>
              <a:gd name="connsiteX7" fmla="*/ 3614880 w 7229760"/>
              <a:gd name="connsiteY7" fmla="*/ 0 h 888497"/>
              <a:gd name="connsiteX8" fmla="*/ 4377575 w 7229760"/>
              <a:gd name="connsiteY8" fmla="*/ 0 h 888497"/>
              <a:gd name="connsiteX9" fmla="*/ 4932263 w 7229760"/>
              <a:gd name="connsiteY9" fmla="*/ 0 h 888497"/>
              <a:gd name="connsiteX10" fmla="*/ 5417614 w 7229760"/>
              <a:gd name="connsiteY10" fmla="*/ 0 h 888497"/>
              <a:gd name="connsiteX11" fmla="*/ 5972302 w 7229760"/>
              <a:gd name="connsiteY11" fmla="*/ 0 h 888497"/>
              <a:gd name="connsiteX12" fmla="*/ 7081677 w 7229760"/>
              <a:gd name="connsiteY12" fmla="*/ 0 h 888497"/>
              <a:gd name="connsiteX13" fmla="*/ 7229760 w 7229760"/>
              <a:gd name="connsiteY13" fmla="*/ 148083 h 888497"/>
              <a:gd name="connsiteX14" fmla="*/ 7229760 w 7229760"/>
              <a:gd name="connsiteY14" fmla="*/ 740414 h 888497"/>
              <a:gd name="connsiteX15" fmla="*/ 7081677 w 7229760"/>
              <a:gd name="connsiteY15" fmla="*/ 888497 h 888497"/>
              <a:gd name="connsiteX16" fmla="*/ 6596325 w 7229760"/>
              <a:gd name="connsiteY16" fmla="*/ 888497 h 888497"/>
              <a:gd name="connsiteX17" fmla="*/ 5972302 w 7229760"/>
              <a:gd name="connsiteY17" fmla="*/ 888497 h 888497"/>
              <a:gd name="connsiteX18" fmla="*/ 5209607 w 7229760"/>
              <a:gd name="connsiteY18" fmla="*/ 888497 h 888497"/>
              <a:gd name="connsiteX19" fmla="*/ 4654919 w 7229760"/>
              <a:gd name="connsiteY19" fmla="*/ 888497 h 888497"/>
              <a:gd name="connsiteX20" fmla="*/ 3961560 w 7229760"/>
              <a:gd name="connsiteY20" fmla="*/ 888497 h 888497"/>
              <a:gd name="connsiteX21" fmla="*/ 3476208 w 7229760"/>
              <a:gd name="connsiteY21" fmla="*/ 888497 h 888497"/>
              <a:gd name="connsiteX22" fmla="*/ 2644177 w 7229760"/>
              <a:gd name="connsiteY22" fmla="*/ 888497 h 888497"/>
              <a:gd name="connsiteX23" fmla="*/ 1950817 w 7229760"/>
              <a:gd name="connsiteY23" fmla="*/ 888497 h 888497"/>
              <a:gd name="connsiteX24" fmla="*/ 1118786 w 7229760"/>
              <a:gd name="connsiteY24" fmla="*/ 888497 h 888497"/>
              <a:gd name="connsiteX25" fmla="*/ 148083 w 7229760"/>
              <a:gd name="connsiteY25" fmla="*/ 888497 h 888497"/>
              <a:gd name="connsiteX26" fmla="*/ 0 w 7229760"/>
              <a:gd name="connsiteY26" fmla="*/ 740414 h 888497"/>
              <a:gd name="connsiteX27" fmla="*/ 0 w 7229760"/>
              <a:gd name="connsiteY27" fmla="*/ 148083 h 88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229760" h="888497" fill="none" extrusionOk="0">
                <a:moveTo>
                  <a:pt x="0" y="148083"/>
                </a:moveTo>
                <a:cubicBezTo>
                  <a:pt x="-326" y="59538"/>
                  <a:pt x="70885" y="2889"/>
                  <a:pt x="148083" y="0"/>
                </a:cubicBezTo>
                <a:cubicBezTo>
                  <a:pt x="342145" y="8115"/>
                  <a:pt x="539392" y="-26128"/>
                  <a:pt x="772106" y="0"/>
                </a:cubicBezTo>
                <a:cubicBezTo>
                  <a:pt x="1004820" y="26128"/>
                  <a:pt x="1128273" y="455"/>
                  <a:pt x="1257458" y="0"/>
                </a:cubicBezTo>
                <a:cubicBezTo>
                  <a:pt x="1386643" y="-455"/>
                  <a:pt x="1863286" y="34933"/>
                  <a:pt x="2020153" y="0"/>
                </a:cubicBezTo>
                <a:cubicBezTo>
                  <a:pt x="2177020" y="-34933"/>
                  <a:pt x="2391152" y="26777"/>
                  <a:pt x="2574841" y="0"/>
                </a:cubicBezTo>
                <a:cubicBezTo>
                  <a:pt x="2758530" y="-26777"/>
                  <a:pt x="2932968" y="5693"/>
                  <a:pt x="3060192" y="0"/>
                </a:cubicBezTo>
                <a:cubicBezTo>
                  <a:pt x="3187416" y="-5693"/>
                  <a:pt x="3461457" y="-9501"/>
                  <a:pt x="3614880" y="0"/>
                </a:cubicBezTo>
                <a:cubicBezTo>
                  <a:pt x="3768303" y="9501"/>
                  <a:pt x="4220186" y="16630"/>
                  <a:pt x="4377575" y="0"/>
                </a:cubicBezTo>
                <a:cubicBezTo>
                  <a:pt x="4534965" y="-16630"/>
                  <a:pt x="4668543" y="-965"/>
                  <a:pt x="4932263" y="0"/>
                </a:cubicBezTo>
                <a:cubicBezTo>
                  <a:pt x="5195983" y="965"/>
                  <a:pt x="5197516" y="5738"/>
                  <a:pt x="5417614" y="0"/>
                </a:cubicBezTo>
                <a:cubicBezTo>
                  <a:pt x="5637712" y="-5738"/>
                  <a:pt x="5829796" y="-6836"/>
                  <a:pt x="5972302" y="0"/>
                </a:cubicBezTo>
                <a:cubicBezTo>
                  <a:pt x="6114808" y="6836"/>
                  <a:pt x="6759114" y="-18381"/>
                  <a:pt x="7081677" y="0"/>
                </a:cubicBezTo>
                <a:cubicBezTo>
                  <a:pt x="7143160" y="2434"/>
                  <a:pt x="7237089" y="73997"/>
                  <a:pt x="7229760" y="148083"/>
                </a:cubicBezTo>
                <a:cubicBezTo>
                  <a:pt x="7218686" y="327874"/>
                  <a:pt x="7252877" y="590576"/>
                  <a:pt x="7229760" y="740414"/>
                </a:cubicBezTo>
                <a:cubicBezTo>
                  <a:pt x="7220171" y="805070"/>
                  <a:pt x="7155374" y="892256"/>
                  <a:pt x="7081677" y="888497"/>
                </a:cubicBezTo>
                <a:cubicBezTo>
                  <a:pt x="6910331" y="864913"/>
                  <a:pt x="6719493" y="895612"/>
                  <a:pt x="6596325" y="888497"/>
                </a:cubicBezTo>
                <a:cubicBezTo>
                  <a:pt x="6473157" y="881382"/>
                  <a:pt x="6215111" y="902360"/>
                  <a:pt x="5972302" y="888497"/>
                </a:cubicBezTo>
                <a:cubicBezTo>
                  <a:pt x="5729493" y="874634"/>
                  <a:pt x="5556830" y="881575"/>
                  <a:pt x="5209607" y="888497"/>
                </a:cubicBezTo>
                <a:cubicBezTo>
                  <a:pt x="4862385" y="895419"/>
                  <a:pt x="4909418" y="881552"/>
                  <a:pt x="4654919" y="888497"/>
                </a:cubicBezTo>
                <a:cubicBezTo>
                  <a:pt x="4400420" y="895442"/>
                  <a:pt x="4245860" y="881130"/>
                  <a:pt x="3961560" y="888497"/>
                </a:cubicBezTo>
                <a:cubicBezTo>
                  <a:pt x="3677260" y="895864"/>
                  <a:pt x="3606506" y="871000"/>
                  <a:pt x="3476208" y="888497"/>
                </a:cubicBezTo>
                <a:cubicBezTo>
                  <a:pt x="3345910" y="905994"/>
                  <a:pt x="2970019" y="893739"/>
                  <a:pt x="2644177" y="888497"/>
                </a:cubicBezTo>
                <a:cubicBezTo>
                  <a:pt x="2318335" y="883255"/>
                  <a:pt x="2119117" y="906283"/>
                  <a:pt x="1950817" y="888497"/>
                </a:cubicBezTo>
                <a:cubicBezTo>
                  <a:pt x="1782517" y="870711"/>
                  <a:pt x="1496209" y="851808"/>
                  <a:pt x="1118786" y="888497"/>
                </a:cubicBezTo>
                <a:cubicBezTo>
                  <a:pt x="741363" y="925186"/>
                  <a:pt x="459650" y="928536"/>
                  <a:pt x="148083" y="888497"/>
                </a:cubicBezTo>
                <a:cubicBezTo>
                  <a:pt x="54683" y="876050"/>
                  <a:pt x="6802" y="827675"/>
                  <a:pt x="0" y="740414"/>
                </a:cubicBezTo>
                <a:cubicBezTo>
                  <a:pt x="631" y="615680"/>
                  <a:pt x="-22837" y="295488"/>
                  <a:pt x="0" y="148083"/>
                </a:cubicBezTo>
                <a:close/>
              </a:path>
              <a:path w="7229760" h="888497" stroke="0" extrusionOk="0">
                <a:moveTo>
                  <a:pt x="0" y="148083"/>
                </a:moveTo>
                <a:cubicBezTo>
                  <a:pt x="-9088" y="60693"/>
                  <a:pt x="61667" y="1739"/>
                  <a:pt x="148083" y="0"/>
                </a:cubicBezTo>
                <a:cubicBezTo>
                  <a:pt x="358818" y="-1316"/>
                  <a:pt x="666035" y="-12513"/>
                  <a:pt x="980114" y="0"/>
                </a:cubicBezTo>
                <a:cubicBezTo>
                  <a:pt x="1294193" y="12513"/>
                  <a:pt x="1419048" y="-18922"/>
                  <a:pt x="1604138" y="0"/>
                </a:cubicBezTo>
                <a:cubicBezTo>
                  <a:pt x="1789228" y="18922"/>
                  <a:pt x="1921240" y="-15984"/>
                  <a:pt x="2158825" y="0"/>
                </a:cubicBezTo>
                <a:cubicBezTo>
                  <a:pt x="2396410" y="15984"/>
                  <a:pt x="2682062" y="-21977"/>
                  <a:pt x="2921521" y="0"/>
                </a:cubicBezTo>
                <a:cubicBezTo>
                  <a:pt x="3160980" y="21977"/>
                  <a:pt x="3418791" y="489"/>
                  <a:pt x="3545544" y="0"/>
                </a:cubicBezTo>
                <a:cubicBezTo>
                  <a:pt x="3672297" y="-489"/>
                  <a:pt x="4091307" y="-12176"/>
                  <a:pt x="4377575" y="0"/>
                </a:cubicBezTo>
                <a:cubicBezTo>
                  <a:pt x="4663843" y="12176"/>
                  <a:pt x="4657892" y="-14339"/>
                  <a:pt x="4932263" y="0"/>
                </a:cubicBezTo>
                <a:cubicBezTo>
                  <a:pt x="5206634" y="14339"/>
                  <a:pt x="5451722" y="-3747"/>
                  <a:pt x="5764294" y="0"/>
                </a:cubicBezTo>
                <a:cubicBezTo>
                  <a:pt x="6076866" y="3747"/>
                  <a:pt x="6128792" y="19949"/>
                  <a:pt x="6249646" y="0"/>
                </a:cubicBezTo>
                <a:cubicBezTo>
                  <a:pt x="6370500" y="-19949"/>
                  <a:pt x="6724827" y="41188"/>
                  <a:pt x="7081677" y="0"/>
                </a:cubicBezTo>
                <a:cubicBezTo>
                  <a:pt x="7166024" y="3815"/>
                  <a:pt x="7231198" y="81188"/>
                  <a:pt x="7229760" y="148083"/>
                </a:cubicBezTo>
                <a:cubicBezTo>
                  <a:pt x="7239794" y="329063"/>
                  <a:pt x="7236480" y="534131"/>
                  <a:pt x="7229760" y="740414"/>
                </a:cubicBezTo>
                <a:cubicBezTo>
                  <a:pt x="7240285" y="809132"/>
                  <a:pt x="7147031" y="882146"/>
                  <a:pt x="7081677" y="888497"/>
                </a:cubicBezTo>
                <a:cubicBezTo>
                  <a:pt x="6912156" y="888390"/>
                  <a:pt x="6577793" y="881880"/>
                  <a:pt x="6388318" y="888497"/>
                </a:cubicBezTo>
                <a:cubicBezTo>
                  <a:pt x="6198843" y="895114"/>
                  <a:pt x="5868133" y="909033"/>
                  <a:pt x="5556286" y="888497"/>
                </a:cubicBezTo>
                <a:cubicBezTo>
                  <a:pt x="5244439" y="867961"/>
                  <a:pt x="5189482" y="901340"/>
                  <a:pt x="4862927" y="888497"/>
                </a:cubicBezTo>
                <a:cubicBezTo>
                  <a:pt x="4536372" y="875654"/>
                  <a:pt x="4511798" y="898986"/>
                  <a:pt x="4377575" y="888497"/>
                </a:cubicBezTo>
                <a:cubicBezTo>
                  <a:pt x="4243352" y="878008"/>
                  <a:pt x="4081930" y="895745"/>
                  <a:pt x="3822888" y="888497"/>
                </a:cubicBezTo>
                <a:cubicBezTo>
                  <a:pt x="3563846" y="881249"/>
                  <a:pt x="3211790" y="910722"/>
                  <a:pt x="2990857" y="888497"/>
                </a:cubicBezTo>
                <a:cubicBezTo>
                  <a:pt x="2769924" y="866272"/>
                  <a:pt x="2531493" y="904842"/>
                  <a:pt x="2297497" y="888497"/>
                </a:cubicBezTo>
                <a:cubicBezTo>
                  <a:pt x="2063501" y="872152"/>
                  <a:pt x="1879660" y="864369"/>
                  <a:pt x="1742810" y="888497"/>
                </a:cubicBezTo>
                <a:cubicBezTo>
                  <a:pt x="1605960" y="912625"/>
                  <a:pt x="1215086" y="873987"/>
                  <a:pt x="1049450" y="888497"/>
                </a:cubicBezTo>
                <a:cubicBezTo>
                  <a:pt x="883814" y="903007"/>
                  <a:pt x="450778" y="918642"/>
                  <a:pt x="148083" y="888497"/>
                </a:cubicBezTo>
                <a:cubicBezTo>
                  <a:pt x="70867" y="874448"/>
                  <a:pt x="12967" y="836218"/>
                  <a:pt x="0" y="740414"/>
                </a:cubicBezTo>
                <a:cubicBezTo>
                  <a:pt x="-9819" y="615302"/>
                  <a:pt x="-5595" y="330168"/>
                  <a:pt x="0" y="148083"/>
                </a:cubicBezTo>
                <a:close/>
              </a:path>
            </a:pathLst>
          </a:custGeom>
          <a:solidFill>
            <a:schemeClr val="accent2">
              <a:lumMod val="20000"/>
              <a:lumOff val="80000"/>
            </a:schemeClr>
          </a:solidFill>
          <a:ln w="22225" cap="flat" cmpd="sng" algn="ctr">
            <a:noFill/>
            <a:prstDash val="solid"/>
            <a:round/>
            <a:headEnd type="none" w="med" len="med"/>
            <a:tailEnd type="none" w="med" len="med"/>
            <a:extLst>
              <a:ext uri="{C807C97D-BFC1-408E-A445-0C87EB9F89A2}">
                <ask:lineSketchStyleProps xmlns:ask="http://schemas.microsoft.com/office/drawing/2018/sketchyshapes" sd="1219033472">
                  <a:prstGeom prst="flowChartAlternateProcess">
                    <a:avLst/>
                  </a:prstGeom>
                  <ask:type>
                    <ask:lineSketchFreehand/>
                  </ask:type>
                </ask:lineSketchStyleProps>
              </a:ext>
            </a:extLst>
          </a:ln>
          <a:effectLst>
            <a:outerShdw blurRad="50800" dist="38100" algn="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marL="1587" indent="0" algn="ctr">
              <a:buNone/>
            </a:pPr>
            <a:r>
              <a:rPr lang="en-US" dirty="0"/>
              <a:t>Carbon-agnostic scheduling also results in low carbon emissions</a:t>
            </a:r>
          </a:p>
        </p:txBody>
      </p:sp>
    </p:spTree>
    <p:custDataLst>
      <p:tags r:id="rId1"/>
    </p:custDataLst>
    <p:extLst>
      <p:ext uri="{BB962C8B-B14F-4D97-AF65-F5344CB8AC3E}">
        <p14:creationId xmlns:p14="http://schemas.microsoft.com/office/powerpoint/2010/main" val="13681033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4A658E-0233-6CAC-DE18-E04F864B60AB}"/>
              </a:ext>
            </a:extLst>
          </p:cNvPr>
          <p:cNvSpPr>
            <a:spLocks noGrp="1"/>
          </p:cNvSpPr>
          <p:nvPr>
            <p:ph type="body" sz="quarter" idx="10"/>
          </p:nvPr>
        </p:nvSpPr>
        <p:spPr/>
        <p:txBody>
          <a:bodyPr/>
          <a:lstStyle/>
          <a:p>
            <a:r>
              <a:rPr lang="en-US" dirty="0"/>
              <a:t>The practical carbon reductions are far from ideal </a:t>
            </a:r>
          </a:p>
          <a:p>
            <a:r>
              <a:rPr lang="en-US" dirty="0"/>
              <a:t>Sophisticated migration techniques yields small additional carbon reduction</a:t>
            </a:r>
          </a:p>
          <a:p>
            <a:r>
              <a:rPr lang="en-US" dirty="0"/>
              <a:t>Temporal shifting has limited gains for long jobs and low-variance regions</a:t>
            </a:r>
          </a:p>
          <a:p>
            <a:r>
              <a:rPr lang="en-US" dirty="0"/>
              <a:t>The benefits of carbon-aware workload scheduling will decrease as the world's energy supply becomes “greener”</a:t>
            </a:r>
          </a:p>
        </p:txBody>
      </p:sp>
      <p:sp>
        <p:nvSpPr>
          <p:cNvPr id="3" name="Slide Number Placeholder 2">
            <a:extLst>
              <a:ext uri="{FF2B5EF4-FFF2-40B4-BE49-F238E27FC236}">
                <a16:creationId xmlns:a16="http://schemas.microsoft.com/office/drawing/2014/main" id="{C9353D38-ABED-FCA0-2F20-609B9D00E081}"/>
              </a:ext>
            </a:extLst>
          </p:cNvPr>
          <p:cNvSpPr>
            <a:spLocks noGrp="1"/>
          </p:cNvSpPr>
          <p:nvPr>
            <p:ph type="sldNum" sz="quarter" idx="4"/>
          </p:nvPr>
        </p:nvSpPr>
        <p:spPr/>
        <p:txBody>
          <a:bodyPr/>
          <a:lstStyle/>
          <a:p>
            <a:fld id="{4740AEA5-A348-2949-9B8B-EA763C54C64D}" type="slidenum">
              <a:rPr lang="en-US" smtClean="0"/>
              <a:t>16</a:t>
            </a:fld>
            <a:endParaRPr lang="en-US"/>
          </a:p>
        </p:txBody>
      </p:sp>
      <p:sp>
        <p:nvSpPr>
          <p:cNvPr id="4" name="Title 3">
            <a:extLst>
              <a:ext uri="{FF2B5EF4-FFF2-40B4-BE49-F238E27FC236}">
                <a16:creationId xmlns:a16="http://schemas.microsoft.com/office/drawing/2014/main" id="{F5393FEE-8357-35FA-07DD-01356F8A8239}"/>
              </a:ext>
            </a:extLst>
          </p:cNvPr>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val="1346221846"/>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6AB219-AE0B-9411-6B4B-8BF785AFDD84}"/>
              </a:ext>
            </a:extLst>
          </p:cNvPr>
          <p:cNvSpPr>
            <a:spLocks noGrp="1"/>
          </p:cNvSpPr>
          <p:nvPr>
            <p:ph type="sldNum" sz="quarter" idx="4"/>
          </p:nvPr>
        </p:nvSpPr>
        <p:spPr/>
        <p:txBody>
          <a:bodyPr/>
          <a:lstStyle/>
          <a:p>
            <a:fld id="{4740AEA5-A348-2949-9B8B-EA763C54C64D}" type="slidenum">
              <a:rPr lang="en-US" smtClean="0"/>
              <a:t>17</a:t>
            </a:fld>
            <a:endParaRPr lang="en-US"/>
          </a:p>
        </p:txBody>
      </p:sp>
      <p:sp>
        <p:nvSpPr>
          <p:cNvPr id="4" name="Title 3">
            <a:extLst>
              <a:ext uri="{FF2B5EF4-FFF2-40B4-BE49-F238E27FC236}">
                <a16:creationId xmlns:a16="http://schemas.microsoft.com/office/drawing/2014/main" id="{485DA088-7BE1-A8F1-7F29-4436DCF63870}"/>
              </a:ext>
            </a:extLst>
          </p:cNvPr>
          <p:cNvSpPr>
            <a:spLocks noGrp="1"/>
          </p:cNvSpPr>
          <p:nvPr>
            <p:ph type="title"/>
          </p:nvPr>
        </p:nvSpPr>
        <p:spPr>
          <a:xfrm>
            <a:off x="354918" y="1424637"/>
            <a:ext cx="8434159" cy="914400"/>
          </a:xfrm>
        </p:spPr>
        <p:txBody>
          <a:bodyPr/>
          <a:lstStyle/>
          <a:p>
            <a:r>
              <a:rPr lang="en-US" sz="3000" dirty="0"/>
              <a:t>Thank you</a:t>
            </a:r>
            <a:br>
              <a:rPr lang="en-US" sz="3000" dirty="0"/>
            </a:br>
            <a:r>
              <a:rPr lang="en-US" sz="3000" dirty="0"/>
              <a:t>Questions?</a:t>
            </a:r>
          </a:p>
        </p:txBody>
      </p:sp>
      <p:sp>
        <p:nvSpPr>
          <p:cNvPr id="3" name="Title 3">
            <a:extLst>
              <a:ext uri="{FF2B5EF4-FFF2-40B4-BE49-F238E27FC236}">
                <a16:creationId xmlns:a16="http://schemas.microsoft.com/office/drawing/2014/main" id="{BFC5426A-9177-121D-B085-96BF00B408B8}"/>
              </a:ext>
            </a:extLst>
          </p:cNvPr>
          <p:cNvSpPr txBox="1">
            <a:spLocks/>
          </p:cNvSpPr>
          <p:nvPr/>
        </p:nvSpPr>
        <p:spPr>
          <a:xfrm>
            <a:off x="354918" y="3840103"/>
            <a:ext cx="8434159" cy="655638"/>
          </a:xfrm>
          <a:prstGeom prst="rect">
            <a:avLst/>
          </a:prstGeom>
          <a:effectLst/>
        </p:spPr>
        <p:txBody>
          <a:bodyPr vert="horz" lIns="0" tIns="0" rIns="0" bIns="0" rtlCol="0" anchor="b" anchorCtr="0">
            <a:noAutofit/>
          </a:bodyPr>
          <a:lstStyle>
            <a:lvl1pPr algn="ctr" defTabSz="457200" rtl="0" eaLnBrk="1" latinLnBrk="0" hangingPunct="1">
              <a:spcBef>
                <a:spcPct val="0"/>
              </a:spcBef>
              <a:buNone/>
              <a:defRPr sz="2800" b="1" i="0" kern="1200">
                <a:solidFill>
                  <a:srgbClr val="6D1226"/>
                </a:solidFill>
                <a:effectLst/>
                <a:latin typeface="Arial" panose="020B0604020202020204" pitchFamily="34" charset="0"/>
                <a:ea typeface="Open Sans" panose="020B0606030504020204" pitchFamily="34" charset="0"/>
                <a:cs typeface="Arial" panose="020B0604020202020204" pitchFamily="34" charset="0"/>
              </a:defRPr>
            </a:lvl1pPr>
          </a:lstStyle>
          <a:p>
            <a:endParaRPr lang="en-US" dirty="0">
              <a:solidFill>
                <a:schemeClr val="tx1"/>
              </a:solidFill>
            </a:endParaRPr>
          </a:p>
          <a:p>
            <a:r>
              <a:rPr lang="en-US" sz="2400" dirty="0">
                <a:solidFill>
                  <a:schemeClr val="tx1"/>
                </a:solidFill>
              </a:rPr>
              <a:t>Thanathorn Sukprasert</a:t>
            </a:r>
          </a:p>
          <a:p>
            <a:r>
              <a:rPr lang="en-US" sz="2000" b="0" dirty="0" err="1">
                <a:solidFill>
                  <a:schemeClr val="tx1"/>
                </a:solidFill>
              </a:rPr>
              <a:t>tsukprasert@umass.edu</a:t>
            </a:r>
            <a:endParaRPr lang="en-US" sz="2000" b="0" dirty="0">
              <a:solidFill>
                <a:schemeClr val="tx1"/>
              </a:solidFill>
            </a:endParaRPr>
          </a:p>
        </p:txBody>
      </p:sp>
      <p:sp>
        <p:nvSpPr>
          <p:cNvPr id="8" name="Title 3">
            <a:extLst>
              <a:ext uri="{FF2B5EF4-FFF2-40B4-BE49-F238E27FC236}">
                <a16:creationId xmlns:a16="http://schemas.microsoft.com/office/drawing/2014/main" id="{7EB5E4B2-6A5E-B18B-D070-121C0F91DD36}"/>
              </a:ext>
            </a:extLst>
          </p:cNvPr>
          <p:cNvSpPr txBox="1">
            <a:spLocks/>
          </p:cNvSpPr>
          <p:nvPr/>
        </p:nvSpPr>
        <p:spPr>
          <a:xfrm>
            <a:off x="354920" y="2804463"/>
            <a:ext cx="8434159" cy="898033"/>
          </a:xfrm>
          <a:prstGeom prst="rect">
            <a:avLst/>
          </a:prstGeom>
          <a:effectLst/>
        </p:spPr>
        <p:txBody>
          <a:bodyPr vert="horz" lIns="0" tIns="0" rIns="0" bIns="0" rtlCol="0" anchor="b" anchorCtr="0">
            <a:noAutofit/>
          </a:bodyPr>
          <a:lstStyle>
            <a:lvl1pPr algn="ctr" defTabSz="457200" rtl="0" eaLnBrk="1" latinLnBrk="0" hangingPunct="1">
              <a:spcBef>
                <a:spcPct val="0"/>
              </a:spcBef>
              <a:buNone/>
              <a:defRPr sz="2800" b="1" i="0" kern="1200">
                <a:solidFill>
                  <a:srgbClr val="6D1226"/>
                </a:solidFill>
                <a:effectLst/>
                <a:latin typeface="Arial" panose="020B0604020202020204" pitchFamily="34" charset="0"/>
                <a:ea typeface="Open Sans" panose="020B0606030504020204" pitchFamily="34" charset="0"/>
                <a:cs typeface="Arial" panose="020B0604020202020204" pitchFamily="34" charset="0"/>
              </a:defRPr>
            </a:lvl1pPr>
          </a:lstStyle>
          <a:p>
            <a:r>
              <a:rPr lang="en-US" dirty="0"/>
              <a:t>On the Limitations of Carbon-Aware Temporal and Spatial Workload Shifting in the Cloud</a:t>
            </a:r>
          </a:p>
        </p:txBody>
      </p:sp>
    </p:spTree>
    <p:extLst>
      <p:ext uri="{BB962C8B-B14F-4D97-AF65-F5344CB8AC3E}">
        <p14:creationId xmlns:p14="http://schemas.microsoft.com/office/powerpoint/2010/main" val="17344640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3E642C-3F38-6F2E-A56E-7642D5BB9FB5}"/>
              </a:ext>
            </a:extLst>
          </p:cNvPr>
          <p:cNvSpPr>
            <a:spLocks noGrp="1"/>
          </p:cNvSpPr>
          <p:nvPr>
            <p:ph type="body" sz="quarter" idx="10"/>
          </p:nvPr>
        </p:nvSpPr>
        <p:spPr>
          <a:xfrm>
            <a:off x="978109" y="1366745"/>
            <a:ext cx="2615779" cy="1017558"/>
          </a:xfrm>
        </p:spPr>
        <p:txBody>
          <a:bodyPr/>
          <a:lstStyle/>
          <a:p>
            <a:pPr marL="1587" indent="0">
              <a:buNone/>
            </a:pPr>
            <a:r>
              <a:rPr lang="en-US" dirty="0"/>
              <a:t>Computing demand is increasing at a rapidly accelerating rate</a:t>
            </a:r>
          </a:p>
          <a:p>
            <a:pPr marL="1587" indent="0" algn="ctr">
              <a:buNone/>
            </a:pPr>
            <a:endParaRPr lang="en-US" dirty="0"/>
          </a:p>
        </p:txBody>
      </p:sp>
      <p:sp>
        <p:nvSpPr>
          <p:cNvPr id="3" name="Slide Number Placeholder 2">
            <a:extLst>
              <a:ext uri="{FF2B5EF4-FFF2-40B4-BE49-F238E27FC236}">
                <a16:creationId xmlns:a16="http://schemas.microsoft.com/office/drawing/2014/main" id="{7FEF396C-BE15-9F0A-C17C-C69906275482}"/>
              </a:ext>
            </a:extLst>
          </p:cNvPr>
          <p:cNvSpPr>
            <a:spLocks noGrp="1"/>
          </p:cNvSpPr>
          <p:nvPr>
            <p:ph type="sldNum" sz="quarter" idx="4"/>
          </p:nvPr>
        </p:nvSpPr>
        <p:spPr/>
        <p:txBody>
          <a:bodyPr/>
          <a:lstStyle/>
          <a:p>
            <a:fld id="{4740AEA5-A348-2949-9B8B-EA763C54C64D}" type="slidenum">
              <a:rPr lang="en-US" smtClean="0"/>
              <a:t>1</a:t>
            </a:fld>
            <a:endParaRPr lang="en-US" dirty="0"/>
          </a:p>
        </p:txBody>
      </p:sp>
      <p:sp>
        <p:nvSpPr>
          <p:cNvPr id="4" name="Title 3">
            <a:extLst>
              <a:ext uri="{FF2B5EF4-FFF2-40B4-BE49-F238E27FC236}">
                <a16:creationId xmlns:a16="http://schemas.microsoft.com/office/drawing/2014/main" id="{D1BAB777-02A5-3D22-9F57-CD72C8ED4D3F}"/>
              </a:ext>
            </a:extLst>
          </p:cNvPr>
          <p:cNvSpPr>
            <a:spLocks noGrp="1"/>
          </p:cNvSpPr>
          <p:nvPr>
            <p:ph type="title"/>
          </p:nvPr>
        </p:nvSpPr>
        <p:spPr/>
        <p:txBody>
          <a:bodyPr/>
          <a:lstStyle/>
          <a:p>
            <a:r>
              <a:rPr lang="en-US" dirty="0"/>
              <a:t>Introduction</a:t>
            </a:r>
          </a:p>
        </p:txBody>
      </p:sp>
      <p:sp>
        <p:nvSpPr>
          <p:cNvPr id="10" name="Alternate Process 9">
            <a:extLst>
              <a:ext uri="{FF2B5EF4-FFF2-40B4-BE49-F238E27FC236}">
                <a16:creationId xmlns:a16="http://schemas.microsoft.com/office/drawing/2014/main" id="{8E054539-D6DA-973E-38DD-F87C289C13F0}"/>
              </a:ext>
            </a:extLst>
          </p:cNvPr>
          <p:cNvSpPr/>
          <p:nvPr/>
        </p:nvSpPr>
        <p:spPr>
          <a:xfrm>
            <a:off x="978109" y="2571750"/>
            <a:ext cx="2615779" cy="1800212"/>
          </a:xfrm>
          <a:prstGeom prst="flowChartAlternateProcess">
            <a:avLst/>
          </a:prstGeom>
          <a:solidFill>
            <a:schemeClr val="accent2">
              <a:lumMod val="20000"/>
              <a:lumOff val="80000"/>
            </a:schemeClr>
          </a:solidFill>
          <a:ln w="22225" cap="flat"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2406905"/>
                      <a:gd name="connsiteY0" fmla="*/ 261685 h 1570109"/>
                      <a:gd name="connsiteX1" fmla="*/ 261685 w 2406905"/>
                      <a:gd name="connsiteY1" fmla="*/ 0 h 1570109"/>
                      <a:gd name="connsiteX2" fmla="*/ 927201 w 2406905"/>
                      <a:gd name="connsiteY2" fmla="*/ 0 h 1570109"/>
                      <a:gd name="connsiteX3" fmla="*/ 1536210 w 2406905"/>
                      <a:gd name="connsiteY3" fmla="*/ 0 h 1570109"/>
                      <a:gd name="connsiteX4" fmla="*/ 2145220 w 2406905"/>
                      <a:gd name="connsiteY4" fmla="*/ 0 h 1570109"/>
                      <a:gd name="connsiteX5" fmla="*/ 2406905 w 2406905"/>
                      <a:gd name="connsiteY5" fmla="*/ 261685 h 1570109"/>
                      <a:gd name="connsiteX6" fmla="*/ 2406905 w 2406905"/>
                      <a:gd name="connsiteY6" fmla="*/ 764120 h 1570109"/>
                      <a:gd name="connsiteX7" fmla="*/ 2406905 w 2406905"/>
                      <a:gd name="connsiteY7" fmla="*/ 1308424 h 1570109"/>
                      <a:gd name="connsiteX8" fmla="*/ 2145220 w 2406905"/>
                      <a:gd name="connsiteY8" fmla="*/ 1570109 h 1570109"/>
                      <a:gd name="connsiteX9" fmla="*/ 1555046 w 2406905"/>
                      <a:gd name="connsiteY9" fmla="*/ 1570109 h 1570109"/>
                      <a:gd name="connsiteX10" fmla="*/ 927201 w 2406905"/>
                      <a:gd name="connsiteY10" fmla="*/ 1570109 h 1570109"/>
                      <a:gd name="connsiteX11" fmla="*/ 261685 w 2406905"/>
                      <a:gd name="connsiteY11" fmla="*/ 1570109 h 1570109"/>
                      <a:gd name="connsiteX12" fmla="*/ 0 w 2406905"/>
                      <a:gd name="connsiteY12" fmla="*/ 1308424 h 1570109"/>
                      <a:gd name="connsiteX13" fmla="*/ 0 w 2406905"/>
                      <a:gd name="connsiteY13" fmla="*/ 785055 h 1570109"/>
                      <a:gd name="connsiteX14" fmla="*/ 0 w 2406905"/>
                      <a:gd name="connsiteY14" fmla="*/ 261685 h 1570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06905" h="1570109" extrusionOk="0">
                        <a:moveTo>
                          <a:pt x="0" y="261685"/>
                        </a:moveTo>
                        <a:cubicBezTo>
                          <a:pt x="-5139" y="113990"/>
                          <a:pt x="104943" y="4585"/>
                          <a:pt x="261685" y="0"/>
                        </a:cubicBezTo>
                        <a:cubicBezTo>
                          <a:pt x="509209" y="31065"/>
                          <a:pt x="669323" y="-7613"/>
                          <a:pt x="927201" y="0"/>
                        </a:cubicBezTo>
                        <a:cubicBezTo>
                          <a:pt x="1185079" y="7613"/>
                          <a:pt x="1374677" y="16400"/>
                          <a:pt x="1536210" y="0"/>
                        </a:cubicBezTo>
                        <a:cubicBezTo>
                          <a:pt x="1697743" y="-16400"/>
                          <a:pt x="1933696" y="16310"/>
                          <a:pt x="2145220" y="0"/>
                        </a:cubicBezTo>
                        <a:cubicBezTo>
                          <a:pt x="2284248" y="-17704"/>
                          <a:pt x="2415057" y="86993"/>
                          <a:pt x="2406905" y="261685"/>
                        </a:cubicBezTo>
                        <a:cubicBezTo>
                          <a:pt x="2391571" y="430760"/>
                          <a:pt x="2424713" y="613463"/>
                          <a:pt x="2406905" y="764120"/>
                        </a:cubicBezTo>
                        <a:cubicBezTo>
                          <a:pt x="2389097" y="914777"/>
                          <a:pt x="2428318" y="1083881"/>
                          <a:pt x="2406905" y="1308424"/>
                        </a:cubicBezTo>
                        <a:cubicBezTo>
                          <a:pt x="2403753" y="1458164"/>
                          <a:pt x="2272445" y="1550043"/>
                          <a:pt x="2145220" y="1570109"/>
                        </a:cubicBezTo>
                        <a:cubicBezTo>
                          <a:pt x="2021472" y="1551028"/>
                          <a:pt x="1677430" y="1555198"/>
                          <a:pt x="1555046" y="1570109"/>
                        </a:cubicBezTo>
                        <a:cubicBezTo>
                          <a:pt x="1432662" y="1585020"/>
                          <a:pt x="1116834" y="1556156"/>
                          <a:pt x="927201" y="1570109"/>
                        </a:cubicBezTo>
                        <a:cubicBezTo>
                          <a:pt x="737569" y="1584062"/>
                          <a:pt x="512328" y="1592383"/>
                          <a:pt x="261685" y="1570109"/>
                        </a:cubicBezTo>
                        <a:cubicBezTo>
                          <a:pt x="126562" y="1581626"/>
                          <a:pt x="2993" y="1450328"/>
                          <a:pt x="0" y="1308424"/>
                        </a:cubicBezTo>
                        <a:cubicBezTo>
                          <a:pt x="-2473" y="1106826"/>
                          <a:pt x="-4177" y="1016634"/>
                          <a:pt x="0" y="785055"/>
                        </a:cubicBezTo>
                        <a:cubicBezTo>
                          <a:pt x="4177" y="553476"/>
                          <a:pt x="4421" y="378362"/>
                          <a:pt x="0" y="261685"/>
                        </a:cubicBezTo>
                        <a:close/>
                      </a:path>
                    </a:pathLst>
                  </a:custGeom>
                  <ask:type>
                    <ask:lineSketchNone/>
                  </ask:type>
                </ask:lineSketchStyleProps>
              </a:ext>
            </a:extLst>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dirty="0"/>
              <a:t>training compute has grown by a factor of </a:t>
            </a:r>
            <a:r>
              <a:rPr lang="en-US" b="1" dirty="0"/>
              <a:t>10 billion </a:t>
            </a:r>
            <a:r>
              <a:rPr lang="en-US" dirty="0"/>
              <a:t>since 2010</a:t>
            </a:r>
            <a:endParaRPr lang="en-US" dirty="0">
              <a:solidFill>
                <a:schemeClr val="tx1"/>
              </a:solidFill>
            </a:endParaRPr>
          </a:p>
        </p:txBody>
      </p:sp>
      <p:grpSp>
        <p:nvGrpSpPr>
          <p:cNvPr id="15" name="Group 14">
            <a:extLst>
              <a:ext uri="{FF2B5EF4-FFF2-40B4-BE49-F238E27FC236}">
                <a16:creationId xmlns:a16="http://schemas.microsoft.com/office/drawing/2014/main" id="{54699115-2763-CD5C-347F-D4C64BD70803}"/>
              </a:ext>
            </a:extLst>
          </p:cNvPr>
          <p:cNvGrpSpPr/>
          <p:nvPr/>
        </p:nvGrpSpPr>
        <p:grpSpPr>
          <a:xfrm>
            <a:off x="3732904" y="1076210"/>
            <a:ext cx="5174756" cy="3382679"/>
            <a:chOff x="4209004" y="1197257"/>
            <a:chExt cx="4934996" cy="3153193"/>
          </a:xfrm>
        </p:grpSpPr>
        <p:pic>
          <p:nvPicPr>
            <p:cNvPr id="8" name="Picture 7" descr="A graph showing the growth of a number of individuals&#10;&#10;Description automatically generated">
              <a:extLst>
                <a:ext uri="{FF2B5EF4-FFF2-40B4-BE49-F238E27FC236}">
                  <a16:creationId xmlns:a16="http://schemas.microsoft.com/office/drawing/2014/main" id="{FFA935ED-760C-9C8D-5CA3-D7847943249F}"/>
                </a:ext>
              </a:extLst>
            </p:cNvPr>
            <p:cNvPicPr>
              <a:picLocks noChangeAspect="1"/>
            </p:cNvPicPr>
            <p:nvPr/>
          </p:nvPicPr>
          <p:blipFill rotWithShape="1">
            <a:blip r:embed="rId4"/>
            <a:srcRect b="8428"/>
            <a:stretch/>
          </p:blipFill>
          <p:spPr>
            <a:xfrm>
              <a:off x="4209004" y="1197257"/>
              <a:ext cx="4934996" cy="3153193"/>
            </a:xfrm>
            <a:prstGeom prst="rect">
              <a:avLst/>
            </a:prstGeom>
          </p:spPr>
        </p:pic>
        <p:sp>
          <p:nvSpPr>
            <p:cNvPr id="13" name="TextBox 12">
              <a:extLst>
                <a:ext uri="{FF2B5EF4-FFF2-40B4-BE49-F238E27FC236}">
                  <a16:creationId xmlns:a16="http://schemas.microsoft.com/office/drawing/2014/main" id="{2CD9F2D3-96E2-6033-949B-8D3782F1811D}"/>
                </a:ext>
              </a:extLst>
            </p:cNvPr>
            <p:cNvSpPr txBox="1"/>
            <p:nvPr/>
          </p:nvSpPr>
          <p:spPr>
            <a:xfrm>
              <a:off x="8286749" y="4088840"/>
              <a:ext cx="357617" cy="261610"/>
            </a:xfrm>
            <a:prstGeom prst="rect">
              <a:avLst/>
            </a:prstGeom>
            <a:noFill/>
          </p:spPr>
          <p:txBody>
            <a:bodyPr wrap="square" rtlCol="0">
              <a:spAutoFit/>
            </a:bodyPr>
            <a:lstStyle/>
            <a:p>
              <a:r>
                <a:rPr lang="en-US" sz="1100" dirty="0">
                  <a:solidFill>
                    <a:schemeClr val="bg1">
                      <a:lumMod val="50000"/>
                    </a:schemeClr>
                  </a:solidFill>
                </a:rPr>
                <a:t>[1]</a:t>
              </a:r>
            </a:p>
          </p:txBody>
        </p:sp>
      </p:grpSp>
      <p:sp>
        <p:nvSpPr>
          <p:cNvPr id="14" name="TextBox 13">
            <a:extLst>
              <a:ext uri="{FF2B5EF4-FFF2-40B4-BE49-F238E27FC236}">
                <a16:creationId xmlns:a16="http://schemas.microsoft.com/office/drawing/2014/main" id="{7DCCEAC4-0D51-AC9A-D931-651ADE290C60}"/>
              </a:ext>
            </a:extLst>
          </p:cNvPr>
          <p:cNvSpPr txBox="1"/>
          <p:nvPr/>
        </p:nvSpPr>
        <p:spPr>
          <a:xfrm>
            <a:off x="0" y="4917958"/>
            <a:ext cx="4572000" cy="215444"/>
          </a:xfrm>
          <a:prstGeom prst="rect">
            <a:avLst/>
          </a:prstGeom>
          <a:noFill/>
        </p:spPr>
        <p:txBody>
          <a:bodyPr wrap="square" rtlCol="0">
            <a:spAutoFit/>
          </a:bodyPr>
          <a:lstStyle/>
          <a:p>
            <a:r>
              <a:rPr lang="en-US" sz="800" dirty="0">
                <a:solidFill>
                  <a:schemeClr val="bg1">
                    <a:lumMod val="50000"/>
                  </a:schemeClr>
                </a:solidFill>
              </a:rPr>
              <a:t>[1]: https://</a:t>
            </a:r>
            <a:r>
              <a:rPr lang="en-US" sz="800" dirty="0" err="1">
                <a:solidFill>
                  <a:schemeClr val="bg1">
                    <a:lumMod val="50000"/>
                  </a:schemeClr>
                </a:solidFill>
              </a:rPr>
              <a:t>airtable.com</a:t>
            </a:r>
            <a:r>
              <a:rPr lang="en-US" sz="800" dirty="0">
                <a:solidFill>
                  <a:schemeClr val="bg1">
                    <a:lumMod val="50000"/>
                  </a:schemeClr>
                </a:solidFill>
              </a:rPr>
              <a:t>/appDFXXgaG1xLtXGL/shrBucz1oynb4AUab/tblhmFk3gP7psWh3C</a:t>
            </a:r>
          </a:p>
        </p:txBody>
      </p:sp>
    </p:spTree>
    <p:custDataLst>
      <p:tags r:id="rId1"/>
    </p:custDataLst>
    <p:extLst>
      <p:ext uri="{BB962C8B-B14F-4D97-AF65-F5344CB8AC3E}">
        <p14:creationId xmlns:p14="http://schemas.microsoft.com/office/powerpoint/2010/main" val="1532828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FACCAF-A603-407B-6155-9CDEEDE3D3C1}"/>
              </a:ext>
            </a:extLst>
          </p:cNvPr>
          <p:cNvSpPr>
            <a:spLocks noGrp="1"/>
          </p:cNvSpPr>
          <p:nvPr>
            <p:ph type="body" sz="quarter" idx="10"/>
          </p:nvPr>
        </p:nvSpPr>
        <p:spPr/>
        <p:txBody>
          <a:bodyPr/>
          <a:lstStyle/>
          <a:p>
            <a:pPr marL="1587" indent="0">
              <a:buNone/>
            </a:pPr>
            <a:r>
              <a:rPr lang="en-US" dirty="0"/>
              <a:t>Datacenters’ energy consumption is also rapidly accelerating</a:t>
            </a:r>
          </a:p>
        </p:txBody>
      </p:sp>
      <p:sp>
        <p:nvSpPr>
          <p:cNvPr id="3" name="Slide Number Placeholder 2">
            <a:extLst>
              <a:ext uri="{FF2B5EF4-FFF2-40B4-BE49-F238E27FC236}">
                <a16:creationId xmlns:a16="http://schemas.microsoft.com/office/drawing/2014/main" id="{B7BC89E1-1DAF-985E-C9CB-3701F1B35E72}"/>
              </a:ext>
            </a:extLst>
          </p:cNvPr>
          <p:cNvSpPr>
            <a:spLocks noGrp="1"/>
          </p:cNvSpPr>
          <p:nvPr>
            <p:ph type="sldNum" sz="quarter" idx="4"/>
          </p:nvPr>
        </p:nvSpPr>
        <p:spPr/>
        <p:txBody>
          <a:bodyPr/>
          <a:lstStyle/>
          <a:p>
            <a:fld id="{4740AEA5-A348-2949-9B8B-EA763C54C64D}" type="slidenum">
              <a:rPr lang="en-US" smtClean="0"/>
              <a:t>2</a:t>
            </a:fld>
            <a:endParaRPr lang="en-US" dirty="0"/>
          </a:p>
        </p:txBody>
      </p:sp>
      <p:sp>
        <p:nvSpPr>
          <p:cNvPr id="4" name="Title 3">
            <a:extLst>
              <a:ext uri="{FF2B5EF4-FFF2-40B4-BE49-F238E27FC236}">
                <a16:creationId xmlns:a16="http://schemas.microsoft.com/office/drawing/2014/main" id="{48B35DCD-CDBB-A9E1-565C-21264AFB0D8C}"/>
              </a:ext>
            </a:extLst>
          </p:cNvPr>
          <p:cNvSpPr>
            <a:spLocks noGrp="1"/>
          </p:cNvSpPr>
          <p:nvPr>
            <p:ph type="title"/>
          </p:nvPr>
        </p:nvSpPr>
        <p:spPr/>
        <p:txBody>
          <a:bodyPr/>
          <a:lstStyle/>
          <a:p>
            <a:r>
              <a:rPr lang="en-US" dirty="0"/>
              <a:t>Introduction</a:t>
            </a:r>
          </a:p>
        </p:txBody>
      </p:sp>
      <p:sp>
        <p:nvSpPr>
          <p:cNvPr id="7" name="TextBox 6">
            <a:extLst>
              <a:ext uri="{FF2B5EF4-FFF2-40B4-BE49-F238E27FC236}">
                <a16:creationId xmlns:a16="http://schemas.microsoft.com/office/drawing/2014/main" id="{4809770E-125A-C749-74A0-6D9EB48C65BD}"/>
              </a:ext>
            </a:extLst>
          </p:cNvPr>
          <p:cNvSpPr txBox="1"/>
          <p:nvPr/>
        </p:nvSpPr>
        <p:spPr>
          <a:xfrm>
            <a:off x="0" y="4917958"/>
            <a:ext cx="2906443" cy="215444"/>
          </a:xfrm>
          <a:prstGeom prst="rect">
            <a:avLst/>
          </a:prstGeom>
          <a:noFill/>
        </p:spPr>
        <p:txBody>
          <a:bodyPr wrap="square" rtlCol="0">
            <a:spAutoFit/>
          </a:bodyPr>
          <a:lstStyle/>
          <a:p>
            <a:r>
              <a:rPr lang="en-US" sz="800" dirty="0">
                <a:solidFill>
                  <a:schemeClr val="bg1">
                    <a:lumMod val="50000"/>
                  </a:schemeClr>
                </a:solidFill>
              </a:rPr>
              <a:t>[2]  </a:t>
            </a:r>
            <a:r>
              <a:rPr lang="en-US" sz="800" dirty="0" err="1">
                <a:solidFill>
                  <a:schemeClr val="bg1">
                    <a:lumMod val="50000"/>
                  </a:schemeClr>
                </a:solidFill>
              </a:rPr>
              <a:t>iea.org</a:t>
            </a:r>
            <a:endParaRPr lang="en-US" sz="800" dirty="0">
              <a:solidFill>
                <a:schemeClr val="bg1">
                  <a:lumMod val="50000"/>
                </a:schemeClr>
              </a:solidFill>
            </a:endParaRPr>
          </a:p>
        </p:txBody>
      </p:sp>
      <p:grpSp>
        <p:nvGrpSpPr>
          <p:cNvPr id="9" name="Group 8">
            <a:extLst>
              <a:ext uri="{FF2B5EF4-FFF2-40B4-BE49-F238E27FC236}">
                <a16:creationId xmlns:a16="http://schemas.microsoft.com/office/drawing/2014/main" id="{74F37431-3DAF-33F6-C0A7-F3ED7C935E48}"/>
              </a:ext>
            </a:extLst>
          </p:cNvPr>
          <p:cNvGrpSpPr/>
          <p:nvPr/>
        </p:nvGrpSpPr>
        <p:grpSpPr>
          <a:xfrm>
            <a:off x="1711712" y="1688758"/>
            <a:ext cx="6010197" cy="3274254"/>
            <a:chOff x="1711712" y="1859148"/>
            <a:chExt cx="6010197" cy="3274254"/>
          </a:xfrm>
        </p:grpSpPr>
        <p:pic>
          <p:nvPicPr>
            <p:cNvPr id="2050" name="Picture 2" descr="Column chart of Estimate of data centres' electricity consumption in 2022 and 2026 (TWh) showing Data centres' energy needs are set to rise sharply in key regions">
              <a:extLst>
                <a:ext uri="{FF2B5EF4-FFF2-40B4-BE49-F238E27FC236}">
                  <a16:creationId xmlns:a16="http://schemas.microsoft.com/office/drawing/2014/main" id="{B405C040-7A81-A442-11BD-DCB07487AF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499" b="8956"/>
            <a:stretch/>
          </p:blipFill>
          <p:spPr bwMode="auto">
            <a:xfrm>
              <a:off x="1711712" y="1859148"/>
              <a:ext cx="5553306" cy="32742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147B3F7-AE31-D5D5-3829-A9CAD6B7081F}"/>
                </a:ext>
              </a:extLst>
            </p:cNvPr>
            <p:cNvSpPr txBox="1"/>
            <p:nvPr/>
          </p:nvSpPr>
          <p:spPr>
            <a:xfrm>
              <a:off x="7281983" y="4672760"/>
              <a:ext cx="439926" cy="261610"/>
            </a:xfrm>
            <a:prstGeom prst="rect">
              <a:avLst/>
            </a:prstGeom>
            <a:noFill/>
          </p:spPr>
          <p:txBody>
            <a:bodyPr wrap="square" rtlCol="0">
              <a:spAutoFit/>
            </a:bodyPr>
            <a:lstStyle/>
            <a:p>
              <a:r>
                <a:rPr lang="en-US" sz="1100" dirty="0">
                  <a:solidFill>
                    <a:schemeClr val="bg1">
                      <a:lumMod val="50000"/>
                    </a:schemeClr>
                  </a:solidFill>
                </a:rPr>
                <a:t>[2]</a:t>
              </a:r>
            </a:p>
          </p:txBody>
        </p:sp>
        <p:sp>
          <p:nvSpPr>
            <p:cNvPr id="5" name="TextBox 4">
              <a:extLst>
                <a:ext uri="{FF2B5EF4-FFF2-40B4-BE49-F238E27FC236}">
                  <a16:creationId xmlns:a16="http://schemas.microsoft.com/office/drawing/2014/main" id="{71B70C43-2B0A-0966-2A68-4D14B31C1D51}"/>
                </a:ext>
              </a:extLst>
            </p:cNvPr>
            <p:cNvSpPr txBox="1"/>
            <p:nvPr/>
          </p:nvSpPr>
          <p:spPr>
            <a:xfrm rot="5400000">
              <a:off x="6282623" y="3383769"/>
              <a:ext cx="2420897" cy="261610"/>
            </a:xfrm>
            <a:prstGeom prst="rect">
              <a:avLst/>
            </a:prstGeom>
            <a:noFill/>
          </p:spPr>
          <p:txBody>
            <a:bodyPr wrap="square" rtlCol="0">
              <a:spAutoFit/>
            </a:bodyPr>
            <a:lstStyle/>
            <a:p>
              <a:pPr algn="ctr"/>
              <a:r>
                <a:rPr lang="en-US" sz="1100" dirty="0">
                  <a:solidFill>
                    <a:schemeClr val="bg1">
                      <a:lumMod val="50000"/>
                    </a:schemeClr>
                  </a:solidFill>
                </a:rPr>
                <a:t>Energy Consumption (</a:t>
              </a:r>
              <a:r>
                <a:rPr lang="en-US" sz="1100" dirty="0" err="1">
                  <a:solidFill>
                    <a:schemeClr val="bg1">
                      <a:lumMod val="50000"/>
                    </a:schemeClr>
                  </a:solidFill>
                </a:rPr>
                <a:t>TWh</a:t>
              </a:r>
              <a:r>
                <a:rPr lang="en-US" sz="1100" dirty="0">
                  <a:solidFill>
                    <a:schemeClr val="bg1">
                      <a:lumMod val="50000"/>
                    </a:schemeClr>
                  </a:solidFill>
                </a:rPr>
                <a:t>)</a:t>
              </a:r>
            </a:p>
          </p:txBody>
        </p:sp>
      </p:grpSp>
    </p:spTree>
    <p:extLst>
      <p:ext uri="{BB962C8B-B14F-4D97-AF65-F5344CB8AC3E}">
        <p14:creationId xmlns:p14="http://schemas.microsoft.com/office/powerpoint/2010/main" val="397305029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4C388A-02CE-5C02-AE58-DAC12CB00076}"/>
              </a:ext>
            </a:extLst>
          </p:cNvPr>
          <p:cNvSpPr>
            <a:spLocks noGrp="1"/>
          </p:cNvSpPr>
          <p:nvPr>
            <p:ph type="body" sz="quarter" idx="10"/>
          </p:nvPr>
        </p:nvSpPr>
        <p:spPr/>
        <p:txBody>
          <a:bodyPr/>
          <a:lstStyle/>
          <a:p>
            <a:pPr marL="1587" indent="0">
              <a:buNone/>
            </a:pPr>
            <a:r>
              <a:rPr lang="en-US" dirty="0"/>
              <a:t>Datacenters’ carbon footprint is also rapidly accelerating</a:t>
            </a:r>
          </a:p>
          <a:p>
            <a:endParaRPr lang="en-US" dirty="0"/>
          </a:p>
        </p:txBody>
      </p:sp>
      <p:sp>
        <p:nvSpPr>
          <p:cNvPr id="3" name="Slide Number Placeholder 2">
            <a:extLst>
              <a:ext uri="{FF2B5EF4-FFF2-40B4-BE49-F238E27FC236}">
                <a16:creationId xmlns:a16="http://schemas.microsoft.com/office/drawing/2014/main" id="{9A84F11C-9753-F58C-5870-8A3A20D73099}"/>
              </a:ext>
            </a:extLst>
          </p:cNvPr>
          <p:cNvSpPr>
            <a:spLocks noGrp="1"/>
          </p:cNvSpPr>
          <p:nvPr>
            <p:ph type="sldNum" sz="quarter" idx="4"/>
          </p:nvPr>
        </p:nvSpPr>
        <p:spPr/>
        <p:txBody>
          <a:bodyPr/>
          <a:lstStyle/>
          <a:p>
            <a:fld id="{4740AEA5-A348-2949-9B8B-EA763C54C64D}" type="slidenum">
              <a:rPr lang="en-US" smtClean="0"/>
              <a:t>3</a:t>
            </a:fld>
            <a:endParaRPr lang="en-US"/>
          </a:p>
        </p:txBody>
      </p:sp>
      <p:sp>
        <p:nvSpPr>
          <p:cNvPr id="4" name="Title 3">
            <a:extLst>
              <a:ext uri="{FF2B5EF4-FFF2-40B4-BE49-F238E27FC236}">
                <a16:creationId xmlns:a16="http://schemas.microsoft.com/office/drawing/2014/main" id="{2A0770AA-59AC-F2B1-3B6E-24AE5D38811B}"/>
              </a:ext>
            </a:extLst>
          </p:cNvPr>
          <p:cNvSpPr>
            <a:spLocks noGrp="1"/>
          </p:cNvSpPr>
          <p:nvPr>
            <p:ph type="title"/>
          </p:nvPr>
        </p:nvSpPr>
        <p:spPr/>
        <p:txBody>
          <a:bodyPr/>
          <a:lstStyle/>
          <a:p>
            <a:r>
              <a:rPr lang="en-US" dirty="0"/>
              <a:t>Introduction</a:t>
            </a:r>
          </a:p>
        </p:txBody>
      </p:sp>
      <p:sp>
        <p:nvSpPr>
          <p:cNvPr id="5" name="TextBox 4">
            <a:extLst>
              <a:ext uri="{FF2B5EF4-FFF2-40B4-BE49-F238E27FC236}">
                <a16:creationId xmlns:a16="http://schemas.microsoft.com/office/drawing/2014/main" id="{CB23FB2A-8569-21D1-2D49-CB7E8DAA9A5D}"/>
              </a:ext>
            </a:extLst>
          </p:cNvPr>
          <p:cNvSpPr txBox="1"/>
          <p:nvPr/>
        </p:nvSpPr>
        <p:spPr>
          <a:xfrm>
            <a:off x="0" y="4816787"/>
            <a:ext cx="5642721" cy="338554"/>
          </a:xfrm>
          <a:prstGeom prst="rect">
            <a:avLst/>
          </a:prstGeom>
          <a:noFill/>
        </p:spPr>
        <p:txBody>
          <a:bodyPr wrap="square" rtlCol="0">
            <a:spAutoFit/>
          </a:bodyPr>
          <a:lstStyle/>
          <a:p>
            <a:r>
              <a:rPr lang="en-US" sz="800">
                <a:solidFill>
                  <a:schemeClr val="bg1">
                    <a:lumMod val="50000"/>
                  </a:schemeClr>
                </a:solidFill>
              </a:rPr>
              <a:t>[3]: journal.uptimeinstitute.com</a:t>
            </a:r>
          </a:p>
          <a:p>
            <a:r>
              <a:rPr lang="en-US" sz="800">
                <a:solidFill>
                  <a:schemeClr val="bg1">
                    <a:lumMod val="50000"/>
                  </a:schemeClr>
                </a:solidFill>
              </a:rPr>
              <a:t>[4]:ICT Sector Electricity Consumption and Greenhouse Gas Emissions – 2020 Outcome</a:t>
            </a:r>
            <a:endParaRPr lang="en-US" sz="800" dirty="0">
              <a:solidFill>
                <a:schemeClr val="bg1">
                  <a:lumMod val="50000"/>
                </a:schemeClr>
              </a:solidFill>
            </a:endParaRPr>
          </a:p>
        </p:txBody>
      </p:sp>
      <p:grpSp>
        <p:nvGrpSpPr>
          <p:cNvPr id="12" name="Group 11">
            <a:extLst>
              <a:ext uri="{FF2B5EF4-FFF2-40B4-BE49-F238E27FC236}">
                <a16:creationId xmlns:a16="http://schemas.microsoft.com/office/drawing/2014/main" id="{16F227C9-0049-585B-C846-671932505247}"/>
              </a:ext>
            </a:extLst>
          </p:cNvPr>
          <p:cNvGrpSpPr/>
          <p:nvPr/>
        </p:nvGrpSpPr>
        <p:grpSpPr>
          <a:xfrm>
            <a:off x="5241103" y="1634634"/>
            <a:ext cx="3329342" cy="3349894"/>
            <a:chOff x="5187315" y="1793606"/>
            <a:chExt cx="3329342" cy="3349894"/>
          </a:xfrm>
        </p:grpSpPr>
        <p:pic>
          <p:nvPicPr>
            <p:cNvPr id="13" name="Picture 12" descr="A graph of a graph showing the number of carbon footprint&#10;&#10;Description automatically generated">
              <a:extLst>
                <a:ext uri="{FF2B5EF4-FFF2-40B4-BE49-F238E27FC236}">
                  <a16:creationId xmlns:a16="http://schemas.microsoft.com/office/drawing/2014/main" id="{7C329DC0-5D41-A291-CB40-17DDBBABE055}"/>
                </a:ext>
              </a:extLst>
            </p:cNvPr>
            <p:cNvPicPr>
              <a:picLocks noChangeAspect="1"/>
            </p:cNvPicPr>
            <p:nvPr/>
          </p:nvPicPr>
          <p:blipFill>
            <a:blip r:embed="rId4"/>
            <a:stretch>
              <a:fillRect/>
            </a:stretch>
          </p:blipFill>
          <p:spPr>
            <a:xfrm>
              <a:off x="5187315" y="1793606"/>
              <a:ext cx="3329342" cy="3349894"/>
            </a:xfrm>
            <a:prstGeom prst="rect">
              <a:avLst/>
            </a:prstGeom>
          </p:spPr>
        </p:pic>
        <p:sp>
          <p:nvSpPr>
            <p:cNvPr id="8" name="TextBox 7">
              <a:extLst>
                <a:ext uri="{FF2B5EF4-FFF2-40B4-BE49-F238E27FC236}">
                  <a16:creationId xmlns:a16="http://schemas.microsoft.com/office/drawing/2014/main" id="{4B4CA8F5-3298-2E9E-CA7F-D828E7260797}"/>
                </a:ext>
              </a:extLst>
            </p:cNvPr>
            <p:cNvSpPr txBox="1"/>
            <p:nvPr/>
          </p:nvSpPr>
          <p:spPr>
            <a:xfrm>
              <a:off x="8012119" y="4874930"/>
              <a:ext cx="439926" cy="261610"/>
            </a:xfrm>
            <a:prstGeom prst="rect">
              <a:avLst/>
            </a:prstGeom>
            <a:noFill/>
          </p:spPr>
          <p:txBody>
            <a:bodyPr wrap="square" rtlCol="0">
              <a:spAutoFit/>
            </a:bodyPr>
            <a:lstStyle/>
            <a:p>
              <a:r>
                <a:rPr lang="en-US" sz="1100" dirty="0">
                  <a:solidFill>
                    <a:schemeClr val="bg1">
                      <a:lumMod val="50000"/>
                    </a:schemeClr>
                  </a:solidFill>
                </a:rPr>
                <a:t>[4]</a:t>
              </a:r>
            </a:p>
          </p:txBody>
        </p:sp>
      </p:grpSp>
      <p:grpSp>
        <p:nvGrpSpPr>
          <p:cNvPr id="11" name="Group 10">
            <a:extLst>
              <a:ext uri="{FF2B5EF4-FFF2-40B4-BE49-F238E27FC236}">
                <a16:creationId xmlns:a16="http://schemas.microsoft.com/office/drawing/2014/main" id="{869C5E04-78DF-A951-7A84-CB81B2094FBE}"/>
              </a:ext>
            </a:extLst>
          </p:cNvPr>
          <p:cNvGrpSpPr/>
          <p:nvPr/>
        </p:nvGrpSpPr>
        <p:grpSpPr>
          <a:xfrm>
            <a:off x="488879" y="1709917"/>
            <a:ext cx="4854606" cy="3182613"/>
            <a:chOff x="435091" y="1868889"/>
            <a:chExt cx="4854606" cy="3182613"/>
          </a:xfrm>
        </p:grpSpPr>
        <p:sp>
          <p:nvSpPr>
            <p:cNvPr id="6" name="TextBox 5">
              <a:extLst>
                <a:ext uri="{FF2B5EF4-FFF2-40B4-BE49-F238E27FC236}">
                  <a16:creationId xmlns:a16="http://schemas.microsoft.com/office/drawing/2014/main" id="{7118CCED-4BE2-C4E2-A4D7-4F7D71486888}"/>
                </a:ext>
              </a:extLst>
            </p:cNvPr>
            <p:cNvSpPr txBox="1"/>
            <p:nvPr/>
          </p:nvSpPr>
          <p:spPr>
            <a:xfrm>
              <a:off x="4849771" y="4789892"/>
              <a:ext cx="439926" cy="261610"/>
            </a:xfrm>
            <a:prstGeom prst="rect">
              <a:avLst/>
            </a:prstGeom>
            <a:noFill/>
          </p:spPr>
          <p:txBody>
            <a:bodyPr wrap="square" rtlCol="0">
              <a:spAutoFit/>
            </a:bodyPr>
            <a:lstStyle/>
            <a:p>
              <a:r>
                <a:rPr lang="en-US" sz="1100" dirty="0">
                  <a:solidFill>
                    <a:schemeClr val="bg1">
                      <a:lumMod val="50000"/>
                    </a:schemeClr>
                  </a:solidFill>
                </a:rPr>
                <a:t>[3]</a:t>
              </a:r>
            </a:p>
          </p:txBody>
        </p:sp>
        <p:pic>
          <p:nvPicPr>
            <p:cNvPr id="4098" name="Picture 2" descr="Diagram: Industry-wide PUE improvement slows, then stops">
              <a:extLst>
                <a:ext uri="{FF2B5EF4-FFF2-40B4-BE49-F238E27FC236}">
                  <a16:creationId xmlns:a16="http://schemas.microsoft.com/office/drawing/2014/main" id="{2780F026-4030-DA29-7742-91EEEC2238E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186" b="9363"/>
            <a:stretch/>
          </p:blipFill>
          <p:spPr bwMode="auto">
            <a:xfrm>
              <a:off x="691636" y="1868889"/>
              <a:ext cx="4351773" cy="29568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1C0CDDD-7C89-0C97-1407-812E5EEAF0F4}"/>
                </a:ext>
              </a:extLst>
            </p:cNvPr>
            <p:cNvSpPr txBox="1"/>
            <p:nvPr/>
          </p:nvSpPr>
          <p:spPr>
            <a:xfrm rot="16200000">
              <a:off x="-741123" y="3144863"/>
              <a:ext cx="2614038" cy="261610"/>
            </a:xfrm>
            <a:prstGeom prst="rect">
              <a:avLst/>
            </a:prstGeom>
            <a:noFill/>
          </p:spPr>
          <p:txBody>
            <a:bodyPr wrap="square" rtlCol="0">
              <a:spAutoFit/>
            </a:bodyPr>
            <a:lstStyle/>
            <a:p>
              <a:pPr algn="ctr"/>
              <a:r>
                <a:rPr lang="en-US" sz="1100" dirty="0">
                  <a:solidFill>
                    <a:schemeClr val="bg1">
                      <a:lumMod val="50000"/>
                    </a:schemeClr>
                  </a:solidFill>
                </a:rPr>
                <a:t>Average Annual PUE</a:t>
              </a:r>
            </a:p>
          </p:txBody>
        </p:sp>
      </p:grpSp>
    </p:spTree>
    <p:custDataLst>
      <p:tags r:id="rId1"/>
    </p:custDataLst>
    <p:extLst>
      <p:ext uri="{BB962C8B-B14F-4D97-AF65-F5344CB8AC3E}">
        <p14:creationId xmlns:p14="http://schemas.microsoft.com/office/powerpoint/2010/main" val="39584682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C220E2-91B7-3100-300B-FD01A478DCD5}"/>
              </a:ext>
            </a:extLst>
          </p:cNvPr>
          <p:cNvSpPr>
            <a:spLocks noGrp="1"/>
          </p:cNvSpPr>
          <p:nvPr>
            <p:ph type="sldNum" sz="quarter" idx="4"/>
          </p:nvPr>
        </p:nvSpPr>
        <p:spPr/>
        <p:txBody>
          <a:bodyPr/>
          <a:lstStyle/>
          <a:p>
            <a:fld id="{4740AEA5-A348-2949-9B8B-EA763C54C64D}" type="slidenum">
              <a:rPr lang="en-US" smtClean="0"/>
              <a:t>4</a:t>
            </a:fld>
            <a:endParaRPr lang="en-US"/>
          </a:p>
        </p:txBody>
      </p:sp>
      <p:sp>
        <p:nvSpPr>
          <p:cNvPr id="4" name="Title 3">
            <a:extLst>
              <a:ext uri="{FF2B5EF4-FFF2-40B4-BE49-F238E27FC236}">
                <a16:creationId xmlns:a16="http://schemas.microsoft.com/office/drawing/2014/main" id="{23752780-6374-C596-5B90-17B546515356}"/>
              </a:ext>
            </a:extLst>
          </p:cNvPr>
          <p:cNvSpPr>
            <a:spLocks noGrp="1"/>
          </p:cNvSpPr>
          <p:nvPr>
            <p:ph type="title"/>
          </p:nvPr>
        </p:nvSpPr>
        <p:spPr/>
        <p:txBody>
          <a:bodyPr/>
          <a:lstStyle/>
          <a:p>
            <a:r>
              <a:rPr lang="en-US" dirty="0"/>
              <a:t>Introduction</a:t>
            </a:r>
          </a:p>
        </p:txBody>
      </p:sp>
      <p:grpSp>
        <p:nvGrpSpPr>
          <p:cNvPr id="18" name="Group 17">
            <a:extLst>
              <a:ext uri="{FF2B5EF4-FFF2-40B4-BE49-F238E27FC236}">
                <a16:creationId xmlns:a16="http://schemas.microsoft.com/office/drawing/2014/main" id="{0B261D3D-9E1F-EF00-76AD-5A2930CD1FE7}"/>
              </a:ext>
            </a:extLst>
          </p:cNvPr>
          <p:cNvGrpSpPr/>
          <p:nvPr/>
        </p:nvGrpSpPr>
        <p:grpSpPr>
          <a:xfrm>
            <a:off x="1036331" y="1338413"/>
            <a:ext cx="1759130" cy="750834"/>
            <a:chOff x="1349831" y="1796771"/>
            <a:chExt cx="1759130" cy="750834"/>
          </a:xfrm>
        </p:grpSpPr>
        <p:sp>
          <p:nvSpPr>
            <p:cNvPr id="19" name="TextBox 18">
              <a:extLst>
                <a:ext uri="{FF2B5EF4-FFF2-40B4-BE49-F238E27FC236}">
                  <a16:creationId xmlns:a16="http://schemas.microsoft.com/office/drawing/2014/main" id="{FFC06DAF-E2BF-C80D-EB18-5EBDA1019F87}"/>
                </a:ext>
              </a:extLst>
            </p:cNvPr>
            <p:cNvSpPr txBox="1"/>
            <p:nvPr/>
          </p:nvSpPr>
          <p:spPr>
            <a:xfrm>
              <a:off x="1584962" y="1901274"/>
              <a:ext cx="1523999"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Computing Demand</a:t>
              </a:r>
            </a:p>
          </p:txBody>
        </p:sp>
        <p:sp>
          <p:nvSpPr>
            <p:cNvPr id="20" name="Up Arrow 19">
              <a:extLst>
                <a:ext uri="{FF2B5EF4-FFF2-40B4-BE49-F238E27FC236}">
                  <a16:creationId xmlns:a16="http://schemas.microsoft.com/office/drawing/2014/main" id="{9C920422-EA55-4C7C-F2EC-C20DA67B5D93}"/>
                </a:ext>
              </a:extLst>
            </p:cNvPr>
            <p:cNvSpPr/>
            <p:nvPr/>
          </p:nvSpPr>
          <p:spPr>
            <a:xfrm>
              <a:off x="1349831" y="1796771"/>
              <a:ext cx="296091" cy="670476"/>
            </a:xfrm>
            <a:prstGeom prst="upArrow">
              <a:avLst/>
            </a:prstGeom>
            <a:solidFill>
              <a:schemeClr val="accent1">
                <a:lumMod val="60000"/>
                <a:lumOff val="4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615F5B43-DE69-6BA9-6504-25A7F2F3725A}"/>
              </a:ext>
            </a:extLst>
          </p:cNvPr>
          <p:cNvGrpSpPr/>
          <p:nvPr/>
        </p:nvGrpSpPr>
        <p:grpSpPr>
          <a:xfrm>
            <a:off x="4197022" y="1338413"/>
            <a:ext cx="1759130" cy="750834"/>
            <a:chOff x="4111935" y="1870984"/>
            <a:chExt cx="1759130" cy="750834"/>
          </a:xfrm>
        </p:grpSpPr>
        <p:sp>
          <p:nvSpPr>
            <p:cNvPr id="22" name="TextBox 21">
              <a:extLst>
                <a:ext uri="{FF2B5EF4-FFF2-40B4-BE49-F238E27FC236}">
                  <a16:creationId xmlns:a16="http://schemas.microsoft.com/office/drawing/2014/main" id="{C1B386FD-5E17-EE0B-1947-F304A024FB2E}"/>
                </a:ext>
              </a:extLst>
            </p:cNvPr>
            <p:cNvSpPr txBox="1"/>
            <p:nvPr/>
          </p:nvSpPr>
          <p:spPr>
            <a:xfrm>
              <a:off x="4347066" y="1975487"/>
              <a:ext cx="1523999"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Energy Demand</a:t>
              </a:r>
            </a:p>
          </p:txBody>
        </p:sp>
        <p:sp>
          <p:nvSpPr>
            <p:cNvPr id="23" name="Up Arrow 22">
              <a:extLst>
                <a:ext uri="{FF2B5EF4-FFF2-40B4-BE49-F238E27FC236}">
                  <a16:creationId xmlns:a16="http://schemas.microsoft.com/office/drawing/2014/main" id="{C48D77F6-1DC3-6905-DA89-F09B0DFD0C06}"/>
                </a:ext>
              </a:extLst>
            </p:cNvPr>
            <p:cNvSpPr/>
            <p:nvPr/>
          </p:nvSpPr>
          <p:spPr>
            <a:xfrm>
              <a:off x="4111935" y="1870984"/>
              <a:ext cx="296091" cy="670476"/>
            </a:xfrm>
            <a:prstGeom prst="upArrow">
              <a:avLst/>
            </a:prstGeom>
            <a:solidFill>
              <a:schemeClr val="accent2">
                <a:lumMod val="60000"/>
                <a:lumOff val="4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E353993A-C1D3-A1D8-2E14-BCA9256E6A38}"/>
              </a:ext>
            </a:extLst>
          </p:cNvPr>
          <p:cNvGrpSpPr/>
          <p:nvPr/>
        </p:nvGrpSpPr>
        <p:grpSpPr>
          <a:xfrm>
            <a:off x="6961296" y="1338413"/>
            <a:ext cx="1759130" cy="750834"/>
            <a:chOff x="6561907" y="1870984"/>
            <a:chExt cx="1759130" cy="750834"/>
          </a:xfrm>
        </p:grpSpPr>
        <p:sp>
          <p:nvSpPr>
            <p:cNvPr id="25" name="TextBox 24">
              <a:extLst>
                <a:ext uri="{FF2B5EF4-FFF2-40B4-BE49-F238E27FC236}">
                  <a16:creationId xmlns:a16="http://schemas.microsoft.com/office/drawing/2014/main" id="{C73FFFA6-B3EB-5C70-0E4D-6AA8674B293C}"/>
                </a:ext>
              </a:extLst>
            </p:cNvPr>
            <p:cNvSpPr txBox="1"/>
            <p:nvPr/>
          </p:nvSpPr>
          <p:spPr>
            <a:xfrm>
              <a:off x="6797038" y="1975487"/>
              <a:ext cx="1523999" cy="646331"/>
            </a:xfrm>
            <a:prstGeom prst="rect">
              <a:avLst/>
            </a:prstGeom>
            <a:noFill/>
            <a:ln>
              <a:noFill/>
            </a:ln>
          </p:spPr>
          <p:txBody>
            <a:bodyPr wrap="square" rtlCol="0">
              <a:spAutoFit/>
            </a:bodyPr>
            <a:lstStyle/>
            <a:p>
              <a:r>
                <a:rPr lang="en-US" dirty="0">
                  <a:latin typeface="Arial" panose="020B0604020202020204" pitchFamily="34" charset="0"/>
                  <a:cs typeface="Arial" panose="020B0604020202020204" pitchFamily="34" charset="0"/>
                </a:rPr>
                <a:t>Carbon </a:t>
              </a:r>
            </a:p>
            <a:p>
              <a:r>
                <a:rPr lang="en-US" dirty="0">
                  <a:latin typeface="Arial" panose="020B0604020202020204" pitchFamily="34" charset="0"/>
                  <a:cs typeface="Arial" panose="020B0604020202020204" pitchFamily="34" charset="0"/>
                </a:rPr>
                <a:t>Emissions</a:t>
              </a:r>
            </a:p>
          </p:txBody>
        </p:sp>
        <p:sp>
          <p:nvSpPr>
            <p:cNvPr id="26" name="Up Arrow 25">
              <a:extLst>
                <a:ext uri="{FF2B5EF4-FFF2-40B4-BE49-F238E27FC236}">
                  <a16:creationId xmlns:a16="http://schemas.microsoft.com/office/drawing/2014/main" id="{6E8A7A41-3E2A-B9FA-2E93-FFC09F30D621}"/>
                </a:ext>
              </a:extLst>
            </p:cNvPr>
            <p:cNvSpPr/>
            <p:nvPr/>
          </p:nvSpPr>
          <p:spPr>
            <a:xfrm>
              <a:off x="6561907" y="1870984"/>
              <a:ext cx="296091" cy="670476"/>
            </a:xfrm>
            <a:prstGeom prst="upArrow">
              <a:avLst/>
            </a:pr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4" name="Straight Arrow Connector 33">
            <a:extLst>
              <a:ext uri="{FF2B5EF4-FFF2-40B4-BE49-F238E27FC236}">
                <a16:creationId xmlns:a16="http://schemas.microsoft.com/office/drawing/2014/main" id="{CBC62AAE-293F-F263-2B9F-5E7E10999158}"/>
              </a:ext>
            </a:extLst>
          </p:cNvPr>
          <p:cNvCxnSpPr>
            <a:cxnSpLocks/>
          </p:cNvCxnSpPr>
          <p:nvPr/>
        </p:nvCxnSpPr>
        <p:spPr>
          <a:xfrm>
            <a:off x="5857923" y="1695679"/>
            <a:ext cx="809897" cy="0"/>
          </a:xfrm>
          <a:prstGeom prst="straightConnector1">
            <a:avLst/>
          </a:prstGeom>
          <a:ln w="73025" cap="rnd" cmpd="sng">
            <a:solidFill>
              <a:schemeClr val="tx1">
                <a:lumMod val="65000"/>
                <a:lumOff val="35000"/>
              </a:schemeClr>
            </a:solidFill>
            <a:prstDash val="solid"/>
            <a:tailEnd type="triangle"/>
          </a:ln>
          <a:effectLst>
            <a:outerShdw blurRad="152400" dist="317500" dir="5400000" sx="90000" sy="-19000" rotWithShape="0">
              <a:prstClr val="black">
                <a:alpha val="15000"/>
              </a:prstClr>
            </a:outerShdw>
            <a:softEdge rad="0"/>
          </a:effectLst>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D6A3D24E-3A9D-4E75-5515-0F96DCF3417E}"/>
              </a:ext>
            </a:extLst>
          </p:cNvPr>
          <p:cNvCxnSpPr>
            <a:cxnSpLocks/>
          </p:cNvCxnSpPr>
          <p:nvPr/>
        </p:nvCxnSpPr>
        <p:spPr>
          <a:xfrm>
            <a:off x="2837621" y="1695679"/>
            <a:ext cx="809897" cy="0"/>
          </a:xfrm>
          <a:prstGeom prst="straightConnector1">
            <a:avLst/>
          </a:prstGeom>
          <a:ln w="73025" cap="rnd" cmpd="sng">
            <a:solidFill>
              <a:schemeClr val="tx1">
                <a:lumMod val="65000"/>
                <a:lumOff val="35000"/>
              </a:schemeClr>
            </a:solidFill>
            <a:prstDash val="solid"/>
            <a:tailEnd type="triangle"/>
          </a:ln>
          <a:effectLst>
            <a:outerShdw blurRad="152400" dist="317500" dir="5400000" sx="90000" sy="-19000" rotWithShape="0">
              <a:prstClr val="black">
                <a:alpha val="15000"/>
              </a:prstClr>
            </a:outerShdw>
            <a:softEdge rad="0"/>
          </a:effectLst>
        </p:spPr>
        <p:style>
          <a:lnRef idx="2">
            <a:schemeClr val="dk1"/>
          </a:lnRef>
          <a:fillRef idx="0">
            <a:schemeClr val="dk1"/>
          </a:fillRef>
          <a:effectRef idx="1">
            <a:schemeClr val="dk1"/>
          </a:effectRef>
          <a:fontRef idx="minor">
            <a:schemeClr val="tx1"/>
          </a:fontRef>
        </p:style>
      </p:cxnSp>
      <p:pic>
        <p:nvPicPr>
          <p:cNvPr id="1026" name="Picture 2" descr="ChatGPT Logo PNG With Transparent Background">
            <a:extLst>
              <a:ext uri="{FF2B5EF4-FFF2-40B4-BE49-F238E27FC236}">
                <a16:creationId xmlns:a16="http://schemas.microsoft.com/office/drawing/2014/main" id="{ADF5203C-EA5C-D5A1-ACC4-956410D645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1080" y="2406925"/>
            <a:ext cx="1258587" cy="36992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7E664A9B-2610-3E80-D4CD-3D1733A97EDB}"/>
              </a:ext>
            </a:extLst>
          </p:cNvPr>
          <p:cNvPicPr>
            <a:picLocks noChangeAspect="1"/>
          </p:cNvPicPr>
          <p:nvPr/>
        </p:nvPicPr>
        <p:blipFill>
          <a:blip r:embed="rId5"/>
          <a:stretch>
            <a:fillRect/>
          </a:stretch>
        </p:blipFill>
        <p:spPr>
          <a:xfrm>
            <a:off x="6579585" y="2246863"/>
            <a:ext cx="2094593" cy="2094593"/>
          </a:xfrm>
          <a:prstGeom prst="rect">
            <a:avLst/>
          </a:prstGeom>
        </p:spPr>
      </p:pic>
      <p:pic>
        <p:nvPicPr>
          <p:cNvPr id="3" name="Picture 2" descr="Gemini AI">
            <a:extLst>
              <a:ext uri="{FF2B5EF4-FFF2-40B4-BE49-F238E27FC236}">
                <a16:creationId xmlns:a16="http://schemas.microsoft.com/office/drawing/2014/main" id="{8D30EE9E-52A2-582F-CDC0-FF6B57996B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6331" y="3541579"/>
            <a:ext cx="1528086" cy="9403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Use Claude AI – Introduction to Claude AI + Code Example">
            <a:extLst>
              <a:ext uri="{FF2B5EF4-FFF2-40B4-BE49-F238E27FC236}">
                <a16:creationId xmlns:a16="http://schemas.microsoft.com/office/drawing/2014/main" id="{1828ECF2-1B80-73E4-DF53-804DD30180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8733" y="2857211"/>
            <a:ext cx="1303283" cy="7330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olumn chart of Estimate of data centres' electricity consumption in 2022 and 2026 (TWh) showing Data centres' energy needs are set to rise sharply in key regions">
            <a:extLst>
              <a:ext uri="{FF2B5EF4-FFF2-40B4-BE49-F238E27FC236}">
                <a16:creationId xmlns:a16="http://schemas.microsoft.com/office/drawing/2014/main" id="{224E46FE-022D-005F-DD68-11ACDEDD019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8499" b="8956"/>
          <a:stretch/>
        </p:blipFill>
        <p:spPr bwMode="auto">
          <a:xfrm>
            <a:off x="3027322" y="2297014"/>
            <a:ext cx="3109872" cy="1833594"/>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a:extLst>
              <a:ext uri="{FF2B5EF4-FFF2-40B4-BE49-F238E27FC236}">
                <a16:creationId xmlns:a16="http://schemas.microsoft.com/office/drawing/2014/main" id="{AB70B2C7-54C6-5CB6-4CEA-56AC4DDE95EA}"/>
              </a:ext>
            </a:extLst>
          </p:cNvPr>
          <p:cNvSpPr/>
          <p:nvPr/>
        </p:nvSpPr>
        <p:spPr>
          <a:xfrm rot="10800000">
            <a:off x="857251" y="2089247"/>
            <a:ext cx="7980762" cy="2784976"/>
          </a:xfrm>
          <a:custGeom>
            <a:avLst/>
            <a:gdLst>
              <a:gd name="connsiteX0" fmla="*/ 0 w 7591787"/>
              <a:gd name="connsiteY0" fmla="*/ 342544 h 2055223"/>
              <a:gd name="connsiteX1" fmla="*/ 342544 w 7591787"/>
              <a:gd name="connsiteY1" fmla="*/ 0 h 2055223"/>
              <a:gd name="connsiteX2" fmla="*/ 1265298 w 7591787"/>
              <a:gd name="connsiteY2" fmla="*/ 0 h 2055223"/>
              <a:gd name="connsiteX3" fmla="*/ 1265298 w 7591787"/>
              <a:gd name="connsiteY3" fmla="*/ 0 h 2055223"/>
              <a:gd name="connsiteX4" fmla="*/ 3163245 w 7591787"/>
              <a:gd name="connsiteY4" fmla="*/ 0 h 2055223"/>
              <a:gd name="connsiteX5" fmla="*/ 7249243 w 7591787"/>
              <a:gd name="connsiteY5" fmla="*/ 0 h 2055223"/>
              <a:gd name="connsiteX6" fmla="*/ 7591787 w 7591787"/>
              <a:gd name="connsiteY6" fmla="*/ 342544 h 2055223"/>
              <a:gd name="connsiteX7" fmla="*/ 7591787 w 7591787"/>
              <a:gd name="connsiteY7" fmla="*/ 1198880 h 2055223"/>
              <a:gd name="connsiteX8" fmla="*/ 7591787 w 7591787"/>
              <a:gd name="connsiteY8" fmla="*/ 1198880 h 2055223"/>
              <a:gd name="connsiteX9" fmla="*/ 7591787 w 7591787"/>
              <a:gd name="connsiteY9" fmla="*/ 1712686 h 2055223"/>
              <a:gd name="connsiteX10" fmla="*/ 7591787 w 7591787"/>
              <a:gd name="connsiteY10" fmla="*/ 1712679 h 2055223"/>
              <a:gd name="connsiteX11" fmla="*/ 7249243 w 7591787"/>
              <a:gd name="connsiteY11" fmla="*/ 2055223 h 2055223"/>
              <a:gd name="connsiteX12" fmla="*/ 3163245 w 7591787"/>
              <a:gd name="connsiteY12" fmla="*/ 2055223 h 2055223"/>
              <a:gd name="connsiteX13" fmla="*/ 2214297 w 7591787"/>
              <a:gd name="connsiteY13" fmla="*/ 2312126 h 2055223"/>
              <a:gd name="connsiteX14" fmla="*/ 1265298 w 7591787"/>
              <a:gd name="connsiteY14" fmla="*/ 2055223 h 2055223"/>
              <a:gd name="connsiteX15" fmla="*/ 342544 w 7591787"/>
              <a:gd name="connsiteY15" fmla="*/ 2055223 h 2055223"/>
              <a:gd name="connsiteX16" fmla="*/ 0 w 7591787"/>
              <a:gd name="connsiteY16" fmla="*/ 1712679 h 2055223"/>
              <a:gd name="connsiteX17" fmla="*/ 0 w 7591787"/>
              <a:gd name="connsiteY17" fmla="*/ 1712686 h 2055223"/>
              <a:gd name="connsiteX18" fmla="*/ 0 w 7591787"/>
              <a:gd name="connsiteY18" fmla="*/ 1198880 h 2055223"/>
              <a:gd name="connsiteX19" fmla="*/ 0 w 7591787"/>
              <a:gd name="connsiteY19" fmla="*/ 1198880 h 2055223"/>
              <a:gd name="connsiteX20" fmla="*/ 0 w 7591787"/>
              <a:gd name="connsiteY20" fmla="*/ 342544 h 2055223"/>
              <a:gd name="connsiteX0" fmla="*/ 0 w 7591787"/>
              <a:gd name="connsiteY0" fmla="*/ 342544 h 2529840"/>
              <a:gd name="connsiteX1" fmla="*/ 342544 w 7591787"/>
              <a:gd name="connsiteY1" fmla="*/ 0 h 2529840"/>
              <a:gd name="connsiteX2" fmla="*/ 1265298 w 7591787"/>
              <a:gd name="connsiteY2" fmla="*/ 0 h 2529840"/>
              <a:gd name="connsiteX3" fmla="*/ 1265298 w 7591787"/>
              <a:gd name="connsiteY3" fmla="*/ 0 h 2529840"/>
              <a:gd name="connsiteX4" fmla="*/ 3163245 w 7591787"/>
              <a:gd name="connsiteY4" fmla="*/ 0 h 2529840"/>
              <a:gd name="connsiteX5" fmla="*/ 7249243 w 7591787"/>
              <a:gd name="connsiteY5" fmla="*/ 0 h 2529840"/>
              <a:gd name="connsiteX6" fmla="*/ 7591787 w 7591787"/>
              <a:gd name="connsiteY6" fmla="*/ 342544 h 2529840"/>
              <a:gd name="connsiteX7" fmla="*/ 7591787 w 7591787"/>
              <a:gd name="connsiteY7" fmla="*/ 1198880 h 2529840"/>
              <a:gd name="connsiteX8" fmla="*/ 7591787 w 7591787"/>
              <a:gd name="connsiteY8" fmla="*/ 1198880 h 2529840"/>
              <a:gd name="connsiteX9" fmla="*/ 7591787 w 7591787"/>
              <a:gd name="connsiteY9" fmla="*/ 1712686 h 2529840"/>
              <a:gd name="connsiteX10" fmla="*/ 7591787 w 7591787"/>
              <a:gd name="connsiteY10" fmla="*/ 1712679 h 2529840"/>
              <a:gd name="connsiteX11" fmla="*/ 7249243 w 7591787"/>
              <a:gd name="connsiteY11" fmla="*/ 2055223 h 2529840"/>
              <a:gd name="connsiteX12" fmla="*/ 3163245 w 7591787"/>
              <a:gd name="connsiteY12" fmla="*/ 2055223 h 2529840"/>
              <a:gd name="connsiteX13" fmla="*/ 1334731 w 7591787"/>
              <a:gd name="connsiteY13" fmla="*/ 2529840 h 2529840"/>
              <a:gd name="connsiteX14" fmla="*/ 1265298 w 7591787"/>
              <a:gd name="connsiteY14" fmla="*/ 2055223 h 2529840"/>
              <a:gd name="connsiteX15" fmla="*/ 342544 w 7591787"/>
              <a:gd name="connsiteY15" fmla="*/ 2055223 h 2529840"/>
              <a:gd name="connsiteX16" fmla="*/ 0 w 7591787"/>
              <a:gd name="connsiteY16" fmla="*/ 1712679 h 2529840"/>
              <a:gd name="connsiteX17" fmla="*/ 0 w 7591787"/>
              <a:gd name="connsiteY17" fmla="*/ 1712686 h 2529840"/>
              <a:gd name="connsiteX18" fmla="*/ 0 w 7591787"/>
              <a:gd name="connsiteY18" fmla="*/ 1198880 h 2529840"/>
              <a:gd name="connsiteX19" fmla="*/ 0 w 7591787"/>
              <a:gd name="connsiteY19" fmla="*/ 1198880 h 2529840"/>
              <a:gd name="connsiteX20" fmla="*/ 0 w 7591787"/>
              <a:gd name="connsiteY20" fmla="*/ 342544 h 2529840"/>
              <a:gd name="connsiteX0" fmla="*/ 0 w 7591787"/>
              <a:gd name="connsiteY0" fmla="*/ 342544 h 2529840"/>
              <a:gd name="connsiteX1" fmla="*/ 342544 w 7591787"/>
              <a:gd name="connsiteY1" fmla="*/ 0 h 2529840"/>
              <a:gd name="connsiteX2" fmla="*/ 1265298 w 7591787"/>
              <a:gd name="connsiteY2" fmla="*/ 0 h 2529840"/>
              <a:gd name="connsiteX3" fmla="*/ 1265298 w 7591787"/>
              <a:gd name="connsiteY3" fmla="*/ 0 h 2529840"/>
              <a:gd name="connsiteX4" fmla="*/ 3163245 w 7591787"/>
              <a:gd name="connsiteY4" fmla="*/ 0 h 2529840"/>
              <a:gd name="connsiteX5" fmla="*/ 7249243 w 7591787"/>
              <a:gd name="connsiteY5" fmla="*/ 0 h 2529840"/>
              <a:gd name="connsiteX6" fmla="*/ 7591787 w 7591787"/>
              <a:gd name="connsiteY6" fmla="*/ 342544 h 2529840"/>
              <a:gd name="connsiteX7" fmla="*/ 7591787 w 7591787"/>
              <a:gd name="connsiteY7" fmla="*/ 1198880 h 2529840"/>
              <a:gd name="connsiteX8" fmla="*/ 7591787 w 7591787"/>
              <a:gd name="connsiteY8" fmla="*/ 1198880 h 2529840"/>
              <a:gd name="connsiteX9" fmla="*/ 7591787 w 7591787"/>
              <a:gd name="connsiteY9" fmla="*/ 1712686 h 2529840"/>
              <a:gd name="connsiteX10" fmla="*/ 7591787 w 7591787"/>
              <a:gd name="connsiteY10" fmla="*/ 1712679 h 2529840"/>
              <a:gd name="connsiteX11" fmla="*/ 7249243 w 7591787"/>
              <a:gd name="connsiteY11" fmla="*/ 2055223 h 2529840"/>
              <a:gd name="connsiteX12" fmla="*/ 3163245 w 7591787"/>
              <a:gd name="connsiteY12" fmla="*/ 2055223 h 2529840"/>
              <a:gd name="connsiteX13" fmla="*/ 1334731 w 7591787"/>
              <a:gd name="connsiteY13" fmla="*/ 2529840 h 2529840"/>
              <a:gd name="connsiteX14" fmla="*/ 655698 w 7591787"/>
              <a:gd name="connsiteY14" fmla="*/ 2029098 h 2529840"/>
              <a:gd name="connsiteX15" fmla="*/ 342544 w 7591787"/>
              <a:gd name="connsiteY15" fmla="*/ 2055223 h 2529840"/>
              <a:gd name="connsiteX16" fmla="*/ 0 w 7591787"/>
              <a:gd name="connsiteY16" fmla="*/ 1712679 h 2529840"/>
              <a:gd name="connsiteX17" fmla="*/ 0 w 7591787"/>
              <a:gd name="connsiteY17" fmla="*/ 1712686 h 2529840"/>
              <a:gd name="connsiteX18" fmla="*/ 0 w 7591787"/>
              <a:gd name="connsiteY18" fmla="*/ 1198880 h 2529840"/>
              <a:gd name="connsiteX19" fmla="*/ 0 w 7591787"/>
              <a:gd name="connsiteY19" fmla="*/ 1198880 h 2529840"/>
              <a:gd name="connsiteX20" fmla="*/ 0 w 7591787"/>
              <a:gd name="connsiteY20" fmla="*/ 342544 h 2529840"/>
              <a:gd name="connsiteX0" fmla="*/ 0 w 7591787"/>
              <a:gd name="connsiteY0" fmla="*/ 342544 h 2529840"/>
              <a:gd name="connsiteX1" fmla="*/ 342544 w 7591787"/>
              <a:gd name="connsiteY1" fmla="*/ 0 h 2529840"/>
              <a:gd name="connsiteX2" fmla="*/ 1265298 w 7591787"/>
              <a:gd name="connsiteY2" fmla="*/ 0 h 2529840"/>
              <a:gd name="connsiteX3" fmla="*/ 1265298 w 7591787"/>
              <a:gd name="connsiteY3" fmla="*/ 0 h 2529840"/>
              <a:gd name="connsiteX4" fmla="*/ 3163245 w 7591787"/>
              <a:gd name="connsiteY4" fmla="*/ 0 h 2529840"/>
              <a:gd name="connsiteX5" fmla="*/ 7249243 w 7591787"/>
              <a:gd name="connsiteY5" fmla="*/ 0 h 2529840"/>
              <a:gd name="connsiteX6" fmla="*/ 7591787 w 7591787"/>
              <a:gd name="connsiteY6" fmla="*/ 342544 h 2529840"/>
              <a:gd name="connsiteX7" fmla="*/ 7591787 w 7591787"/>
              <a:gd name="connsiteY7" fmla="*/ 1198880 h 2529840"/>
              <a:gd name="connsiteX8" fmla="*/ 7591787 w 7591787"/>
              <a:gd name="connsiteY8" fmla="*/ 1198880 h 2529840"/>
              <a:gd name="connsiteX9" fmla="*/ 7591787 w 7591787"/>
              <a:gd name="connsiteY9" fmla="*/ 1712686 h 2529840"/>
              <a:gd name="connsiteX10" fmla="*/ 7591787 w 7591787"/>
              <a:gd name="connsiteY10" fmla="*/ 1712679 h 2529840"/>
              <a:gd name="connsiteX11" fmla="*/ 7249243 w 7591787"/>
              <a:gd name="connsiteY11" fmla="*/ 2055223 h 2529840"/>
              <a:gd name="connsiteX12" fmla="*/ 1656662 w 7591787"/>
              <a:gd name="connsiteY12" fmla="*/ 1994263 h 2529840"/>
              <a:gd name="connsiteX13" fmla="*/ 1334731 w 7591787"/>
              <a:gd name="connsiteY13" fmla="*/ 2529840 h 2529840"/>
              <a:gd name="connsiteX14" fmla="*/ 655698 w 7591787"/>
              <a:gd name="connsiteY14" fmla="*/ 2029098 h 2529840"/>
              <a:gd name="connsiteX15" fmla="*/ 342544 w 7591787"/>
              <a:gd name="connsiteY15" fmla="*/ 2055223 h 2529840"/>
              <a:gd name="connsiteX16" fmla="*/ 0 w 7591787"/>
              <a:gd name="connsiteY16" fmla="*/ 1712679 h 2529840"/>
              <a:gd name="connsiteX17" fmla="*/ 0 w 7591787"/>
              <a:gd name="connsiteY17" fmla="*/ 1712686 h 2529840"/>
              <a:gd name="connsiteX18" fmla="*/ 0 w 7591787"/>
              <a:gd name="connsiteY18" fmla="*/ 1198880 h 2529840"/>
              <a:gd name="connsiteX19" fmla="*/ 0 w 7591787"/>
              <a:gd name="connsiteY19" fmla="*/ 1198880 h 2529840"/>
              <a:gd name="connsiteX20" fmla="*/ 0 w 7591787"/>
              <a:gd name="connsiteY20" fmla="*/ 342544 h 2529840"/>
              <a:gd name="connsiteX0" fmla="*/ 0 w 7591787"/>
              <a:gd name="connsiteY0" fmla="*/ 342544 h 2529840"/>
              <a:gd name="connsiteX1" fmla="*/ 342544 w 7591787"/>
              <a:gd name="connsiteY1" fmla="*/ 0 h 2529840"/>
              <a:gd name="connsiteX2" fmla="*/ 1265298 w 7591787"/>
              <a:gd name="connsiteY2" fmla="*/ 0 h 2529840"/>
              <a:gd name="connsiteX3" fmla="*/ 1265298 w 7591787"/>
              <a:gd name="connsiteY3" fmla="*/ 0 h 2529840"/>
              <a:gd name="connsiteX4" fmla="*/ 3163245 w 7591787"/>
              <a:gd name="connsiteY4" fmla="*/ 0 h 2529840"/>
              <a:gd name="connsiteX5" fmla="*/ 7249243 w 7591787"/>
              <a:gd name="connsiteY5" fmla="*/ 0 h 2529840"/>
              <a:gd name="connsiteX6" fmla="*/ 7591787 w 7591787"/>
              <a:gd name="connsiteY6" fmla="*/ 342544 h 2529840"/>
              <a:gd name="connsiteX7" fmla="*/ 7591787 w 7591787"/>
              <a:gd name="connsiteY7" fmla="*/ 1198880 h 2529840"/>
              <a:gd name="connsiteX8" fmla="*/ 7591787 w 7591787"/>
              <a:gd name="connsiteY8" fmla="*/ 1198880 h 2529840"/>
              <a:gd name="connsiteX9" fmla="*/ 7591787 w 7591787"/>
              <a:gd name="connsiteY9" fmla="*/ 1712686 h 2529840"/>
              <a:gd name="connsiteX10" fmla="*/ 7591787 w 7591787"/>
              <a:gd name="connsiteY10" fmla="*/ 1712679 h 2529840"/>
              <a:gd name="connsiteX11" fmla="*/ 7249243 w 7591787"/>
              <a:gd name="connsiteY11" fmla="*/ 2055223 h 2529840"/>
              <a:gd name="connsiteX12" fmla="*/ 2083382 w 7591787"/>
              <a:gd name="connsiteY12" fmla="*/ 2046515 h 2529840"/>
              <a:gd name="connsiteX13" fmla="*/ 1334731 w 7591787"/>
              <a:gd name="connsiteY13" fmla="*/ 2529840 h 2529840"/>
              <a:gd name="connsiteX14" fmla="*/ 655698 w 7591787"/>
              <a:gd name="connsiteY14" fmla="*/ 2029098 h 2529840"/>
              <a:gd name="connsiteX15" fmla="*/ 342544 w 7591787"/>
              <a:gd name="connsiteY15" fmla="*/ 2055223 h 2529840"/>
              <a:gd name="connsiteX16" fmla="*/ 0 w 7591787"/>
              <a:gd name="connsiteY16" fmla="*/ 1712679 h 2529840"/>
              <a:gd name="connsiteX17" fmla="*/ 0 w 7591787"/>
              <a:gd name="connsiteY17" fmla="*/ 1712686 h 2529840"/>
              <a:gd name="connsiteX18" fmla="*/ 0 w 7591787"/>
              <a:gd name="connsiteY18" fmla="*/ 1198880 h 2529840"/>
              <a:gd name="connsiteX19" fmla="*/ 0 w 7591787"/>
              <a:gd name="connsiteY19" fmla="*/ 1198880 h 2529840"/>
              <a:gd name="connsiteX20" fmla="*/ 0 w 7591787"/>
              <a:gd name="connsiteY20" fmla="*/ 342544 h 2529840"/>
              <a:gd name="connsiteX0" fmla="*/ 0 w 7591787"/>
              <a:gd name="connsiteY0" fmla="*/ 342544 h 2529840"/>
              <a:gd name="connsiteX1" fmla="*/ 342544 w 7591787"/>
              <a:gd name="connsiteY1" fmla="*/ 0 h 2529840"/>
              <a:gd name="connsiteX2" fmla="*/ 1265298 w 7591787"/>
              <a:gd name="connsiteY2" fmla="*/ 0 h 2529840"/>
              <a:gd name="connsiteX3" fmla="*/ 1265298 w 7591787"/>
              <a:gd name="connsiteY3" fmla="*/ 0 h 2529840"/>
              <a:gd name="connsiteX4" fmla="*/ 3163245 w 7591787"/>
              <a:gd name="connsiteY4" fmla="*/ 0 h 2529840"/>
              <a:gd name="connsiteX5" fmla="*/ 7249243 w 7591787"/>
              <a:gd name="connsiteY5" fmla="*/ 0 h 2529840"/>
              <a:gd name="connsiteX6" fmla="*/ 7591787 w 7591787"/>
              <a:gd name="connsiteY6" fmla="*/ 342544 h 2529840"/>
              <a:gd name="connsiteX7" fmla="*/ 7591787 w 7591787"/>
              <a:gd name="connsiteY7" fmla="*/ 1198880 h 2529840"/>
              <a:gd name="connsiteX8" fmla="*/ 7591787 w 7591787"/>
              <a:gd name="connsiteY8" fmla="*/ 1198880 h 2529840"/>
              <a:gd name="connsiteX9" fmla="*/ 7591787 w 7591787"/>
              <a:gd name="connsiteY9" fmla="*/ 1712686 h 2529840"/>
              <a:gd name="connsiteX10" fmla="*/ 7591787 w 7591787"/>
              <a:gd name="connsiteY10" fmla="*/ 1712679 h 2529840"/>
              <a:gd name="connsiteX11" fmla="*/ 7249243 w 7591787"/>
              <a:gd name="connsiteY11" fmla="*/ 2055223 h 2529840"/>
              <a:gd name="connsiteX12" fmla="*/ 2083382 w 7591787"/>
              <a:gd name="connsiteY12" fmla="*/ 2046515 h 2529840"/>
              <a:gd name="connsiteX13" fmla="*/ 1334731 w 7591787"/>
              <a:gd name="connsiteY13" fmla="*/ 2529840 h 2529840"/>
              <a:gd name="connsiteX14" fmla="*/ 986624 w 7591787"/>
              <a:gd name="connsiteY14" fmla="*/ 2020390 h 2529840"/>
              <a:gd name="connsiteX15" fmla="*/ 342544 w 7591787"/>
              <a:gd name="connsiteY15" fmla="*/ 2055223 h 2529840"/>
              <a:gd name="connsiteX16" fmla="*/ 0 w 7591787"/>
              <a:gd name="connsiteY16" fmla="*/ 1712679 h 2529840"/>
              <a:gd name="connsiteX17" fmla="*/ 0 w 7591787"/>
              <a:gd name="connsiteY17" fmla="*/ 1712686 h 2529840"/>
              <a:gd name="connsiteX18" fmla="*/ 0 w 7591787"/>
              <a:gd name="connsiteY18" fmla="*/ 1198880 h 2529840"/>
              <a:gd name="connsiteX19" fmla="*/ 0 w 7591787"/>
              <a:gd name="connsiteY19" fmla="*/ 1198880 h 2529840"/>
              <a:gd name="connsiteX20" fmla="*/ 0 w 7591787"/>
              <a:gd name="connsiteY20" fmla="*/ 342544 h 2529840"/>
              <a:gd name="connsiteX0" fmla="*/ 0 w 7591787"/>
              <a:gd name="connsiteY0" fmla="*/ 342544 h 2590800"/>
              <a:gd name="connsiteX1" fmla="*/ 342544 w 7591787"/>
              <a:gd name="connsiteY1" fmla="*/ 0 h 2590800"/>
              <a:gd name="connsiteX2" fmla="*/ 1265298 w 7591787"/>
              <a:gd name="connsiteY2" fmla="*/ 0 h 2590800"/>
              <a:gd name="connsiteX3" fmla="*/ 1265298 w 7591787"/>
              <a:gd name="connsiteY3" fmla="*/ 0 h 2590800"/>
              <a:gd name="connsiteX4" fmla="*/ 3163245 w 7591787"/>
              <a:gd name="connsiteY4" fmla="*/ 0 h 2590800"/>
              <a:gd name="connsiteX5" fmla="*/ 7249243 w 7591787"/>
              <a:gd name="connsiteY5" fmla="*/ 0 h 2590800"/>
              <a:gd name="connsiteX6" fmla="*/ 7591787 w 7591787"/>
              <a:gd name="connsiteY6" fmla="*/ 342544 h 2590800"/>
              <a:gd name="connsiteX7" fmla="*/ 7591787 w 7591787"/>
              <a:gd name="connsiteY7" fmla="*/ 1198880 h 2590800"/>
              <a:gd name="connsiteX8" fmla="*/ 7591787 w 7591787"/>
              <a:gd name="connsiteY8" fmla="*/ 1198880 h 2590800"/>
              <a:gd name="connsiteX9" fmla="*/ 7591787 w 7591787"/>
              <a:gd name="connsiteY9" fmla="*/ 1712686 h 2590800"/>
              <a:gd name="connsiteX10" fmla="*/ 7591787 w 7591787"/>
              <a:gd name="connsiteY10" fmla="*/ 1712679 h 2590800"/>
              <a:gd name="connsiteX11" fmla="*/ 7249243 w 7591787"/>
              <a:gd name="connsiteY11" fmla="*/ 2055223 h 2590800"/>
              <a:gd name="connsiteX12" fmla="*/ 2083382 w 7591787"/>
              <a:gd name="connsiteY12" fmla="*/ 2046515 h 2590800"/>
              <a:gd name="connsiteX13" fmla="*/ 1543736 w 7591787"/>
              <a:gd name="connsiteY13" fmla="*/ 2590800 h 2590800"/>
              <a:gd name="connsiteX14" fmla="*/ 986624 w 7591787"/>
              <a:gd name="connsiteY14" fmla="*/ 2020390 h 2590800"/>
              <a:gd name="connsiteX15" fmla="*/ 342544 w 7591787"/>
              <a:gd name="connsiteY15" fmla="*/ 2055223 h 2590800"/>
              <a:gd name="connsiteX16" fmla="*/ 0 w 7591787"/>
              <a:gd name="connsiteY16" fmla="*/ 1712679 h 2590800"/>
              <a:gd name="connsiteX17" fmla="*/ 0 w 7591787"/>
              <a:gd name="connsiteY17" fmla="*/ 1712686 h 2590800"/>
              <a:gd name="connsiteX18" fmla="*/ 0 w 7591787"/>
              <a:gd name="connsiteY18" fmla="*/ 1198880 h 2590800"/>
              <a:gd name="connsiteX19" fmla="*/ 0 w 7591787"/>
              <a:gd name="connsiteY19" fmla="*/ 1198880 h 2590800"/>
              <a:gd name="connsiteX20" fmla="*/ 0 w 7591787"/>
              <a:gd name="connsiteY20" fmla="*/ 342544 h 2590800"/>
              <a:gd name="connsiteX0" fmla="*/ 0 w 7591787"/>
              <a:gd name="connsiteY0" fmla="*/ 342544 h 2395786"/>
              <a:gd name="connsiteX1" fmla="*/ 342544 w 7591787"/>
              <a:gd name="connsiteY1" fmla="*/ 0 h 2395786"/>
              <a:gd name="connsiteX2" fmla="*/ 1265298 w 7591787"/>
              <a:gd name="connsiteY2" fmla="*/ 0 h 2395786"/>
              <a:gd name="connsiteX3" fmla="*/ 1265298 w 7591787"/>
              <a:gd name="connsiteY3" fmla="*/ 0 h 2395786"/>
              <a:gd name="connsiteX4" fmla="*/ 3163245 w 7591787"/>
              <a:gd name="connsiteY4" fmla="*/ 0 h 2395786"/>
              <a:gd name="connsiteX5" fmla="*/ 7249243 w 7591787"/>
              <a:gd name="connsiteY5" fmla="*/ 0 h 2395786"/>
              <a:gd name="connsiteX6" fmla="*/ 7591787 w 7591787"/>
              <a:gd name="connsiteY6" fmla="*/ 342544 h 2395786"/>
              <a:gd name="connsiteX7" fmla="*/ 7591787 w 7591787"/>
              <a:gd name="connsiteY7" fmla="*/ 1198880 h 2395786"/>
              <a:gd name="connsiteX8" fmla="*/ 7591787 w 7591787"/>
              <a:gd name="connsiteY8" fmla="*/ 1198880 h 2395786"/>
              <a:gd name="connsiteX9" fmla="*/ 7591787 w 7591787"/>
              <a:gd name="connsiteY9" fmla="*/ 1712686 h 2395786"/>
              <a:gd name="connsiteX10" fmla="*/ 7591787 w 7591787"/>
              <a:gd name="connsiteY10" fmla="*/ 1712679 h 2395786"/>
              <a:gd name="connsiteX11" fmla="*/ 7249243 w 7591787"/>
              <a:gd name="connsiteY11" fmla="*/ 2055223 h 2395786"/>
              <a:gd name="connsiteX12" fmla="*/ 2083382 w 7591787"/>
              <a:gd name="connsiteY12" fmla="*/ 2046515 h 2395786"/>
              <a:gd name="connsiteX13" fmla="*/ 1543736 w 7591787"/>
              <a:gd name="connsiteY13" fmla="*/ 2395786 h 2395786"/>
              <a:gd name="connsiteX14" fmla="*/ 986624 w 7591787"/>
              <a:gd name="connsiteY14" fmla="*/ 2020390 h 2395786"/>
              <a:gd name="connsiteX15" fmla="*/ 342544 w 7591787"/>
              <a:gd name="connsiteY15" fmla="*/ 2055223 h 2395786"/>
              <a:gd name="connsiteX16" fmla="*/ 0 w 7591787"/>
              <a:gd name="connsiteY16" fmla="*/ 1712679 h 2395786"/>
              <a:gd name="connsiteX17" fmla="*/ 0 w 7591787"/>
              <a:gd name="connsiteY17" fmla="*/ 1712686 h 2395786"/>
              <a:gd name="connsiteX18" fmla="*/ 0 w 7591787"/>
              <a:gd name="connsiteY18" fmla="*/ 1198880 h 2395786"/>
              <a:gd name="connsiteX19" fmla="*/ 0 w 7591787"/>
              <a:gd name="connsiteY19" fmla="*/ 1198880 h 2395786"/>
              <a:gd name="connsiteX20" fmla="*/ 0 w 7591787"/>
              <a:gd name="connsiteY20" fmla="*/ 342544 h 2395786"/>
              <a:gd name="connsiteX0" fmla="*/ 0 w 7591787"/>
              <a:gd name="connsiteY0" fmla="*/ 342544 h 2185515"/>
              <a:gd name="connsiteX1" fmla="*/ 342544 w 7591787"/>
              <a:gd name="connsiteY1" fmla="*/ 0 h 2185515"/>
              <a:gd name="connsiteX2" fmla="*/ 1265298 w 7591787"/>
              <a:gd name="connsiteY2" fmla="*/ 0 h 2185515"/>
              <a:gd name="connsiteX3" fmla="*/ 1265298 w 7591787"/>
              <a:gd name="connsiteY3" fmla="*/ 0 h 2185515"/>
              <a:gd name="connsiteX4" fmla="*/ 3163245 w 7591787"/>
              <a:gd name="connsiteY4" fmla="*/ 0 h 2185515"/>
              <a:gd name="connsiteX5" fmla="*/ 7249243 w 7591787"/>
              <a:gd name="connsiteY5" fmla="*/ 0 h 2185515"/>
              <a:gd name="connsiteX6" fmla="*/ 7591787 w 7591787"/>
              <a:gd name="connsiteY6" fmla="*/ 342544 h 2185515"/>
              <a:gd name="connsiteX7" fmla="*/ 7591787 w 7591787"/>
              <a:gd name="connsiteY7" fmla="*/ 1198880 h 2185515"/>
              <a:gd name="connsiteX8" fmla="*/ 7591787 w 7591787"/>
              <a:gd name="connsiteY8" fmla="*/ 1198880 h 2185515"/>
              <a:gd name="connsiteX9" fmla="*/ 7591787 w 7591787"/>
              <a:gd name="connsiteY9" fmla="*/ 1712686 h 2185515"/>
              <a:gd name="connsiteX10" fmla="*/ 7591787 w 7591787"/>
              <a:gd name="connsiteY10" fmla="*/ 1712679 h 2185515"/>
              <a:gd name="connsiteX11" fmla="*/ 7249243 w 7591787"/>
              <a:gd name="connsiteY11" fmla="*/ 2055223 h 2185515"/>
              <a:gd name="connsiteX12" fmla="*/ 2083382 w 7591787"/>
              <a:gd name="connsiteY12" fmla="*/ 2046515 h 2185515"/>
              <a:gd name="connsiteX13" fmla="*/ 1543736 w 7591787"/>
              <a:gd name="connsiteY13" fmla="*/ 2185515 h 2185515"/>
              <a:gd name="connsiteX14" fmla="*/ 986624 w 7591787"/>
              <a:gd name="connsiteY14" fmla="*/ 2020390 h 2185515"/>
              <a:gd name="connsiteX15" fmla="*/ 342544 w 7591787"/>
              <a:gd name="connsiteY15" fmla="*/ 2055223 h 2185515"/>
              <a:gd name="connsiteX16" fmla="*/ 0 w 7591787"/>
              <a:gd name="connsiteY16" fmla="*/ 1712679 h 2185515"/>
              <a:gd name="connsiteX17" fmla="*/ 0 w 7591787"/>
              <a:gd name="connsiteY17" fmla="*/ 1712686 h 2185515"/>
              <a:gd name="connsiteX18" fmla="*/ 0 w 7591787"/>
              <a:gd name="connsiteY18" fmla="*/ 1198880 h 2185515"/>
              <a:gd name="connsiteX19" fmla="*/ 0 w 7591787"/>
              <a:gd name="connsiteY19" fmla="*/ 1198880 h 2185515"/>
              <a:gd name="connsiteX20" fmla="*/ 0 w 7591787"/>
              <a:gd name="connsiteY20" fmla="*/ 342544 h 2185515"/>
              <a:gd name="connsiteX0" fmla="*/ 0 w 7591787"/>
              <a:gd name="connsiteY0" fmla="*/ 342544 h 2185515"/>
              <a:gd name="connsiteX1" fmla="*/ 342544 w 7591787"/>
              <a:gd name="connsiteY1" fmla="*/ 0 h 2185515"/>
              <a:gd name="connsiteX2" fmla="*/ 1265298 w 7591787"/>
              <a:gd name="connsiteY2" fmla="*/ 0 h 2185515"/>
              <a:gd name="connsiteX3" fmla="*/ 1265298 w 7591787"/>
              <a:gd name="connsiteY3" fmla="*/ 0 h 2185515"/>
              <a:gd name="connsiteX4" fmla="*/ 3163245 w 7591787"/>
              <a:gd name="connsiteY4" fmla="*/ 0 h 2185515"/>
              <a:gd name="connsiteX5" fmla="*/ 7249243 w 7591787"/>
              <a:gd name="connsiteY5" fmla="*/ 0 h 2185515"/>
              <a:gd name="connsiteX6" fmla="*/ 7591787 w 7591787"/>
              <a:gd name="connsiteY6" fmla="*/ 342544 h 2185515"/>
              <a:gd name="connsiteX7" fmla="*/ 7591787 w 7591787"/>
              <a:gd name="connsiteY7" fmla="*/ 1198880 h 2185515"/>
              <a:gd name="connsiteX8" fmla="*/ 7591787 w 7591787"/>
              <a:gd name="connsiteY8" fmla="*/ 1198880 h 2185515"/>
              <a:gd name="connsiteX9" fmla="*/ 7591787 w 7591787"/>
              <a:gd name="connsiteY9" fmla="*/ 1712686 h 2185515"/>
              <a:gd name="connsiteX10" fmla="*/ 7591787 w 7591787"/>
              <a:gd name="connsiteY10" fmla="*/ 1712679 h 2185515"/>
              <a:gd name="connsiteX11" fmla="*/ 7249243 w 7591787"/>
              <a:gd name="connsiteY11" fmla="*/ 2055223 h 2185515"/>
              <a:gd name="connsiteX12" fmla="*/ 2237290 w 7591787"/>
              <a:gd name="connsiteY12" fmla="*/ 2039265 h 2185515"/>
              <a:gd name="connsiteX13" fmla="*/ 1543736 w 7591787"/>
              <a:gd name="connsiteY13" fmla="*/ 2185515 h 2185515"/>
              <a:gd name="connsiteX14" fmla="*/ 986624 w 7591787"/>
              <a:gd name="connsiteY14" fmla="*/ 2020390 h 2185515"/>
              <a:gd name="connsiteX15" fmla="*/ 342544 w 7591787"/>
              <a:gd name="connsiteY15" fmla="*/ 2055223 h 2185515"/>
              <a:gd name="connsiteX16" fmla="*/ 0 w 7591787"/>
              <a:gd name="connsiteY16" fmla="*/ 1712679 h 2185515"/>
              <a:gd name="connsiteX17" fmla="*/ 0 w 7591787"/>
              <a:gd name="connsiteY17" fmla="*/ 1712686 h 2185515"/>
              <a:gd name="connsiteX18" fmla="*/ 0 w 7591787"/>
              <a:gd name="connsiteY18" fmla="*/ 1198880 h 2185515"/>
              <a:gd name="connsiteX19" fmla="*/ 0 w 7591787"/>
              <a:gd name="connsiteY19" fmla="*/ 1198880 h 2185515"/>
              <a:gd name="connsiteX20" fmla="*/ 0 w 7591787"/>
              <a:gd name="connsiteY20" fmla="*/ 342544 h 2185515"/>
              <a:gd name="connsiteX0" fmla="*/ 0 w 7591787"/>
              <a:gd name="connsiteY0" fmla="*/ 342544 h 2185515"/>
              <a:gd name="connsiteX1" fmla="*/ 342544 w 7591787"/>
              <a:gd name="connsiteY1" fmla="*/ 0 h 2185515"/>
              <a:gd name="connsiteX2" fmla="*/ 1265298 w 7591787"/>
              <a:gd name="connsiteY2" fmla="*/ 0 h 2185515"/>
              <a:gd name="connsiteX3" fmla="*/ 1265298 w 7591787"/>
              <a:gd name="connsiteY3" fmla="*/ 0 h 2185515"/>
              <a:gd name="connsiteX4" fmla="*/ 3163245 w 7591787"/>
              <a:gd name="connsiteY4" fmla="*/ 0 h 2185515"/>
              <a:gd name="connsiteX5" fmla="*/ 7249243 w 7591787"/>
              <a:gd name="connsiteY5" fmla="*/ 0 h 2185515"/>
              <a:gd name="connsiteX6" fmla="*/ 7591787 w 7591787"/>
              <a:gd name="connsiteY6" fmla="*/ 342544 h 2185515"/>
              <a:gd name="connsiteX7" fmla="*/ 7591787 w 7591787"/>
              <a:gd name="connsiteY7" fmla="*/ 1198880 h 2185515"/>
              <a:gd name="connsiteX8" fmla="*/ 7591787 w 7591787"/>
              <a:gd name="connsiteY8" fmla="*/ 1198880 h 2185515"/>
              <a:gd name="connsiteX9" fmla="*/ 7591787 w 7591787"/>
              <a:gd name="connsiteY9" fmla="*/ 1712686 h 2185515"/>
              <a:gd name="connsiteX10" fmla="*/ 7591787 w 7591787"/>
              <a:gd name="connsiteY10" fmla="*/ 1712679 h 2185515"/>
              <a:gd name="connsiteX11" fmla="*/ 7249243 w 7591787"/>
              <a:gd name="connsiteY11" fmla="*/ 2055223 h 2185515"/>
              <a:gd name="connsiteX12" fmla="*/ 2237290 w 7591787"/>
              <a:gd name="connsiteY12" fmla="*/ 2039265 h 2185515"/>
              <a:gd name="connsiteX13" fmla="*/ 1543736 w 7591787"/>
              <a:gd name="connsiteY13" fmla="*/ 2185515 h 2185515"/>
              <a:gd name="connsiteX14" fmla="*/ 986624 w 7591787"/>
              <a:gd name="connsiteY14" fmla="*/ 2020390 h 2185515"/>
              <a:gd name="connsiteX15" fmla="*/ 333491 w 7591787"/>
              <a:gd name="connsiteY15" fmla="*/ 2011719 h 2185515"/>
              <a:gd name="connsiteX16" fmla="*/ 0 w 7591787"/>
              <a:gd name="connsiteY16" fmla="*/ 1712679 h 2185515"/>
              <a:gd name="connsiteX17" fmla="*/ 0 w 7591787"/>
              <a:gd name="connsiteY17" fmla="*/ 1712686 h 2185515"/>
              <a:gd name="connsiteX18" fmla="*/ 0 w 7591787"/>
              <a:gd name="connsiteY18" fmla="*/ 1198880 h 2185515"/>
              <a:gd name="connsiteX19" fmla="*/ 0 w 7591787"/>
              <a:gd name="connsiteY19" fmla="*/ 1198880 h 2185515"/>
              <a:gd name="connsiteX20" fmla="*/ 0 w 7591787"/>
              <a:gd name="connsiteY20" fmla="*/ 342544 h 2185515"/>
              <a:gd name="connsiteX0" fmla="*/ 0 w 7591787"/>
              <a:gd name="connsiteY0" fmla="*/ 342544 h 2193959"/>
              <a:gd name="connsiteX1" fmla="*/ 342544 w 7591787"/>
              <a:gd name="connsiteY1" fmla="*/ 0 h 2193959"/>
              <a:gd name="connsiteX2" fmla="*/ 1265298 w 7591787"/>
              <a:gd name="connsiteY2" fmla="*/ 0 h 2193959"/>
              <a:gd name="connsiteX3" fmla="*/ 1265298 w 7591787"/>
              <a:gd name="connsiteY3" fmla="*/ 0 h 2193959"/>
              <a:gd name="connsiteX4" fmla="*/ 3163245 w 7591787"/>
              <a:gd name="connsiteY4" fmla="*/ 0 h 2193959"/>
              <a:gd name="connsiteX5" fmla="*/ 7249243 w 7591787"/>
              <a:gd name="connsiteY5" fmla="*/ 0 h 2193959"/>
              <a:gd name="connsiteX6" fmla="*/ 7591787 w 7591787"/>
              <a:gd name="connsiteY6" fmla="*/ 342544 h 2193959"/>
              <a:gd name="connsiteX7" fmla="*/ 7591787 w 7591787"/>
              <a:gd name="connsiteY7" fmla="*/ 1198880 h 2193959"/>
              <a:gd name="connsiteX8" fmla="*/ 7591787 w 7591787"/>
              <a:gd name="connsiteY8" fmla="*/ 1198880 h 2193959"/>
              <a:gd name="connsiteX9" fmla="*/ 7591787 w 7591787"/>
              <a:gd name="connsiteY9" fmla="*/ 1712686 h 2193959"/>
              <a:gd name="connsiteX10" fmla="*/ 7591787 w 7591787"/>
              <a:gd name="connsiteY10" fmla="*/ 1712679 h 2193959"/>
              <a:gd name="connsiteX11" fmla="*/ 7249243 w 7591787"/>
              <a:gd name="connsiteY11" fmla="*/ 2055223 h 2193959"/>
              <a:gd name="connsiteX12" fmla="*/ 2237290 w 7591787"/>
              <a:gd name="connsiteY12" fmla="*/ 2039265 h 2193959"/>
              <a:gd name="connsiteX13" fmla="*/ 1623249 w 7591787"/>
              <a:gd name="connsiteY13" fmla="*/ 2193959 h 2193959"/>
              <a:gd name="connsiteX14" fmla="*/ 986624 w 7591787"/>
              <a:gd name="connsiteY14" fmla="*/ 2020390 h 2193959"/>
              <a:gd name="connsiteX15" fmla="*/ 333491 w 7591787"/>
              <a:gd name="connsiteY15" fmla="*/ 2011719 h 2193959"/>
              <a:gd name="connsiteX16" fmla="*/ 0 w 7591787"/>
              <a:gd name="connsiteY16" fmla="*/ 1712679 h 2193959"/>
              <a:gd name="connsiteX17" fmla="*/ 0 w 7591787"/>
              <a:gd name="connsiteY17" fmla="*/ 1712686 h 2193959"/>
              <a:gd name="connsiteX18" fmla="*/ 0 w 7591787"/>
              <a:gd name="connsiteY18" fmla="*/ 1198880 h 2193959"/>
              <a:gd name="connsiteX19" fmla="*/ 0 w 7591787"/>
              <a:gd name="connsiteY19" fmla="*/ 1198880 h 2193959"/>
              <a:gd name="connsiteX20" fmla="*/ 0 w 7591787"/>
              <a:gd name="connsiteY20" fmla="*/ 342544 h 2193959"/>
              <a:gd name="connsiteX0" fmla="*/ 0 w 7591787"/>
              <a:gd name="connsiteY0" fmla="*/ 342544 h 2125683"/>
              <a:gd name="connsiteX1" fmla="*/ 342544 w 7591787"/>
              <a:gd name="connsiteY1" fmla="*/ 0 h 2125683"/>
              <a:gd name="connsiteX2" fmla="*/ 1265298 w 7591787"/>
              <a:gd name="connsiteY2" fmla="*/ 0 h 2125683"/>
              <a:gd name="connsiteX3" fmla="*/ 1265298 w 7591787"/>
              <a:gd name="connsiteY3" fmla="*/ 0 h 2125683"/>
              <a:gd name="connsiteX4" fmla="*/ 3163245 w 7591787"/>
              <a:gd name="connsiteY4" fmla="*/ 0 h 2125683"/>
              <a:gd name="connsiteX5" fmla="*/ 7249243 w 7591787"/>
              <a:gd name="connsiteY5" fmla="*/ 0 h 2125683"/>
              <a:gd name="connsiteX6" fmla="*/ 7591787 w 7591787"/>
              <a:gd name="connsiteY6" fmla="*/ 342544 h 2125683"/>
              <a:gd name="connsiteX7" fmla="*/ 7591787 w 7591787"/>
              <a:gd name="connsiteY7" fmla="*/ 1198880 h 2125683"/>
              <a:gd name="connsiteX8" fmla="*/ 7591787 w 7591787"/>
              <a:gd name="connsiteY8" fmla="*/ 1198880 h 2125683"/>
              <a:gd name="connsiteX9" fmla="*/ 7591787 w 7591787"/>
              <a:gd name="connsiteY9" fmla="*/ 1712686 h 2125683"/>
              <a:gd name="connsiteX10" fmla="*/ 7591787 w 7591787"/>
              <a:gd name="connsiteY10" fmla="*/ 1712679 h 2125683"/>
              <a:gd name="connsiteX11" fmla="*/ 7249243 w 7591787"/>
              <a:gd name="connsiteY11" fmla="*/ 2055223 h 2125683"/>
              <a:gd name="connsiteX12" fmla="*/ 2237290 w 7591787"/>
              <a:gd name="connsiteY12" fmla="*/ 2039265 h 2125683"/>
              <a:gd name="connsiteX13" fmla="*/ 1623249 w 7591787"/>
              <a:gd name="connsiteY13" fmla="*/ 2125683 h 2125683"/>
              <a:gd name="connsiteX14" fmla="*/ 986624 w 7591787"/>
              <a:gd name="connsiteY14" fmla="*/ 2020390 h 2125683"/>
              <a:gd name="connsiteX15" fmla="*/ 333491 w 7591787"/>
              <a:gd name="connsiteY15" fmla="*/ 2011719 h 2125683"/>
              <a:gd name="connsiteX16" fmla="*/ 0 w 7591787"/>
              <a:gd name="connsiteY16" fmla="*/ 1712679 h 2125683"/>
              <a:gd name="connsiteX17" fmla="*/ 0 w 7591787"/>
              <a:gd name="connsiteY17" fmla="*/ 1712686 h 2125683"/>
              <a:gd name="connsiteX18" fmla="*/ 0 w 7591787"/>
              <a:gd name="connsiteY18" fmla="*/ 1198880 h 2125683"/>
              <a:gd name="connsiteX19" fmla="*/ 0 w 7591787"/>
              <a:gd name="connsiteY19" fmla="*/ 1198880 h 2125683"/>
              <a:gd name="connsiteX20" fmla="*/ 0 w 7591787"/>
              <a:gd name="connsiteY20" fmla="*/ 342544 h 2125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591787" h="2125683">
                <a:moveTo>
                  <a:pt x="0" y="342544"/>
                </a:moveTo>
                <a:cubicBezTo>
                  <a:pt x="0" y="153362"/>
                  <a:pt x="153362" y="0"/>
                  <a:pt x="342544" y="0"/>
                </a:cubicBezTo>
                <a:lnTo>
                  <a:pt x="1265298" y="0"/>
                </a:lnTo>
                <a:lnTo>
                  <a:pt x="1265298" y="0"/>
                </a:lnTo>
                <a:lnTo>
                  <a:pt x="3163245" y="0"/>
                </a:lnTo>
                <a:lnTo>
                  <a:pt x="7249243" y="0"/>
                </a:lnTo>
                <a:cubicBezTo>
                  <a:pt x="7438425" y="0"/>
                  <a:pt x="7591787" y="153362"/>
                  <a:pt x="7591787" y="342544"/>
                </a:cubicBezTo>
                <a:lnTo>
                  <a:pt x="7591787" y="1198880"/>
                </a:lnTo>
                <a:lnTo>
                  <a:pt x="7591787" y="1198880"/>
                </a:lnTo>
                <a:lnTo>
                  <a:pt x="7591787" y="1712686"/>
                </a:lnTo>
                <a:lnTo>
                  <a:pt x="7591787" y="1712679"/>
                </a:lnTo>
                <a:cubicBezTo>
                  <a:pt x="7591787" y="1901861"/>
                  <a:pt x="7438425" y="2055223"/>
                  <a:pt x="7249243" y="2055223"/>
                </a:cubicBezTo>
                <a:lnTo>
                  <a:pt x="2237290" y="2039265"/>
                </a:lnTo>
                <a:lnTo>
                  <a:pt x="1623249" y="2125683"/>
                </a:lnTo>
                <a:lnTo>
                  <a:pt x="986624" y="2020390"/>
                </a:lnTo>
                <a:lnTo>
                  <a:pt x="333491" y="2011719"/>
                </a:lnTo>
                <a:cubicBezTo>
                  <a:pt x="144309" y="2011719"/>
                  <a:pt x="0" y="1901861"/>
                  <a:pt x="0" y="1712679"/>
                </a:cubicBezTo>
                <a:lnTo>
                  <a:pt x="0" y="1712686"/>
                </a:lnTo>
                <a:lnTo>
                  <a:pt x="0" y="1198880"/>
                </a:lnTo>
                <a:lnTo>
                  <a:pt x="0" y="1198880"/>
                </a:lnTo>
                <a:lnTo>
                  <a:pt x="0" y="342544"/>
                </a:lnTo>
                <a:close/>
              </a:path>
            </a:pathLst>
          </a:cu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10D61DF1-6F59-56CE-7D90-A8EFB51E2430}"/>
              </a:ext>
            </a:extLst>
          </p:cNvPr>
          <p:cNvSpPr txBox="1"/>
          <p:nvPr/>
        </p:nvSpPr>
        <p:spPr>
          <a:xfrm>
            <a:off x="2385469" y="3065130"/>
            <a:ext cx="2233005" cy="1569660"/>
          </a:xfrm>
          <a:prstGeom prst="rect">
            <a:avLst/>
          </a:prstGeom>
          <a:noFill/>
        </p:spPr>
        <p:txBody>
          <a:bodyPr wrap="square" rtlCol="0">
            <a:spAutoFit/>
          </a:bodyPr>
          <a:lstStyle/>
          <a:p>
            <a:r>
              <a:rPr lang="en-US" dirty="0"/>
              <a:t>Need to make </a:t>
            </a:r>
          </a:p>
          <a:p>
            <a:r>
              <a:rPr lang="en-US" dirty="0"/>
              <a:t>cloud computing</a:t>
            </a:r>
          </a:p>
          <a:p>
            <a:r>
              <a:rPr lang="en-US" b="1" dirty="0">
                <a:solidFill>
                  <a:srgbClr val="00B050"/>
                </a:solidFill>
              </a:rPr>
              <a:t>sustainable</a:t>
            </a:r>
          </a:p>
          <a:p>
            <a:endParaRPr lang="en-US" b="1" dirty="0">
              <a:solidFill>
                <a:srgbClr val="00B050"/>
              </a:solidFill>
            </a:endParaRPr>
          </a:p>
          <a:p>
            <a:pPr marL="285750" indent="-285750">
              <a:buFont typeface="Arial" panose="020B0604020202020204" pitchFamily="34" charset="0"/>
              <a:buChar char="•"/>
            </a:pPr>
            <a:endParaRPr lang="en-US" sz="2400" dirty="0"/>
          </a:p>
        </p:txBody>
      </p:sp>
      <p:sp>
        <p:nvSpPr>
          <p:cNvPr id="9" name="TextBox 8">
            <a:extLst>
              <a:ext uri="{FF2B5EF4-FFF2-40B4-BE49-F238E27FC236}">
                <a16:creationId xmlns:a16="http://schemas.microsoft.com/office/drawing/2014/main" id="{A66D4B75-8F35-D1E2-4B8B-C678BB2675B6}"/>
              </a:ext>
            </a:extLst>
          </p:cNvPr>
          <p:cNvSpPr txBox="1"/>
          <p:nvPr/>
        </p:nvSpPr>
        <p:spPr>
          <a:xfrm>
            <a:off x="5369914" y="3322592"/>
            <a:ext cx="3216226" cy="369332"/>
          </a:xfrm>
          <a:prstGeom prst="rect">
            <a:avLst/>
          </a:prstGeom>
          <a:noFill/>
        </p:spPr>
        <p:txBody>
          <a:bodyPr wrap="square" rtlCol="0">
            <a:spAutoFit/>
          </a:bodyPr>
          <a:lstStyle/>
          <a:p>
            <a:r>
              <a:rPr lang="en-US" dirty="0"/>
              <a:t>Optimize for carbon efficiency</a:t>
            </a:r>
          </a:p>
        </p:txBody>
      </p:sp>
      <p:pic>
        <p:nvPicPr>
          <p:cNvPr id="10" name="Picture 9">
            <a:extLst>
              <a:ext uri="{FF2B5EF4-FFF2-40B4-BE49-F238E27FC236}">
                <a16:creationId xmlns:a16="http://schemas.microsoft.com/office/drawing/2014/main" id="{2AD50C90-7097-F09B-9CBF-0C2EEE9094FB}"/>
              </a:ext>
            </a:extLst>
          </p:cNvPr>
          <p:cNvPicPr>
            <a:picLocks noChangeAspect="1"/>
          </p:cNvPicPr>
          <p:nvPr/>
        </p:nvPicPr>
        <p:blipFill>
          <a:blip r:embed="rId9"/>
          <a:stretch>
            <a:fillRect/>
          </a:stretch>
        </p:blipFill>
        <p:spPr>
          <a:xfrm>
            <a:off x="1274841" y="2506475"/>
            <a:ext cx="900996" cy="900996"/>
          </a:xfrm>
          <a:prstGeom prst="rect">
            <a:avLst/>
          </a:prstGeom>
        </p:spPr>
      </p:pic>
      <p:cxnSp>
        <p:nvCxnSpPr>
          <p:cNvPr id="11" name="Straight Arrow Connector 10">
            <a:extLst>
              <a:ext uri="{FF2B5EF4-FFF2-40B4-BE49-F238E27FC236}">
                <a16:creationId xmlns:a16="http://schemas.microsoft.com/office/drawing/2014/main" id="{9FC1EF1E-E320-5960-1114-B888BC0E6D75}"/>
              </a:ext>
            </a:extLst>
          </p:cNvPr>
          <p:cNvCxnSpPr>
            <a:cxnSpLocks/>
          </p:cNvCxnSpPr>
          <p:nvPr/>
        </p:nvCxnSpPr>
        <p:spPr>
          <a:xfrm>
            <a:off x="4481604" y="3513381"/>
            <a:ext cx="809897" cy="0"/>
          </a:xfrm>
          <a:prstGeom prst="straightConnector1">
            <a:avLst/>
          </a:prstGeom>
          <a:ln w="73025" cap="rnd" cmpd="sng">
            <a:solidFill>
              <a:schemeClr val="tx1">
                <a:lumMod val="65000"/>
                <a:lumOff val="35000"/>
              </a:schemeClr>
            </a:solidFill>
            <a:prstDash val="solid"/>
            <a:tailEnd type="triangle"/>
          </a:ln>
          <a:effectLst>
            <a:outerShdw blurRad="152400" dist="317500" dir="5400000" sx="90000" sy="-19000" rotWithShape="0">
              <a:prstClr val="black">
                <a:alpha val="15000"/>
              </a:prstClr>
            </a:outerShdw>
            <a:softEdge rad="0"/>
          </a:effectLst>
        </p:spPr>
        <p:style>
          <a:lnRef idx="2">
            <a:schemeClr val="dk1"/>
          </a:lnRef>
          <a:fillRef idx="0">
            <a:schemeClr val="dk1"/>
          </a:fillRef>
          <a:effectRef idx="1">
            <a:schemeClr val="dk1"/>
          </a:effectRef>
          <a:fontRef idx="minor">
            <a:schemeClr val="tx1"/>
          </a:fontRef>
        </p:style>
      </p:cxnSp>
      <p:pic>
        <p:nvPicPr>
          <p:cNvPr id="12" name="Picture 11">
            <a:extLst>
              <a:ext uri="{FF2B5EF4-FFF2-40B4-BE49-F238E27FC236}">
                <a16:creationId xmlns:a16="http://schemas.microsoft.com/office/drawing/2014/main" id="{75F803D8-A963-8B5F-D844-DF41ACE6C0A8}"/>
              </a:ext>
            </a:extLst>
          </p:cNvPr>
          <p:cNvPicPr>
            <a:picLocks noChangeAspect="1"/>
          </p:cNvPicPr>
          <p:nvPr/>
        </p:nvPicPr>
        <p:blipFill>
          <a:blip r:embed="rId10"/>
          <a:stretch>
            <a:fillRect/>
          </a:stretch>
        </p:blipFill>
        <p:spPr>
          <a:xfrm>
            <a:off x="1117940" y="3423184"/>
            <a:ext cx="1214798" cy="1214798"/>
          </a:xfrm>
          <a:prstGeom prst="rect">
            <a:avLst/>
          </a:prstGeom>
        </p:spPr>
      </p:pic>
    </p:spTree>
    <p:custDataLst>
      <p:tags r:id="rId1"/>
    </p:custDataLst>
    <p:extLst>
      <p:ext uri="{BB962C8B-B14F-4D97-AF65-F5344CB8AC3E}">
        <p14:creationId xmlns:p14="http://schemas.microsoft.com/office/powerpoint/2010/main" val="14209460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500"/>
                                        <p:tgtEl>
                                          <p:spTgt spid="1030"/>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arn(inVertical)">
                                      <p:cBhvr>
                                        <p:cTn id="21" dur="500"/>
                                        <p:tgtEl>
                                          <p:spTgt spid="3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barn(inVertical)">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par>
                                <p:cTn id="40" presetID="10" presetClass="entr" presetSubtype="0" fill="hold"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arn(inVertical)">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linds(horizontal)">
                                      <p:cBhvr>
                                        <p:cTn id="6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C7B581-B16B-1498-5250-024769D225B0}"/>
              </a:ext>
            </a:extLst>
          </p:cNvPr>
          <p:cNvSpPr>
            <a:spLocks noGrp="1"/>
          </p:cNvSpPr>
          <p:nvPr>
            <p:ph type="sldNum" sz="quarter" idx="4"/>
          </p:nvPr>
        </p:nvSpPr>
        <p:spPr/>
        <p:txBody>
          <a:bodyPr/>
          <a:lstStyle/>
          <a:p>
            <a:fld id="{4740AEA5-A348-2949-9B8B-EA763C54C64D}" type="slidenum">
              <a:rPr lang="en-US" smtClean="0"/>
              <a:t>5</a:t>
            </a:fld>
            <a:endParaRPr lang="en-US"/>
          </a:p>
        </p:txBody>
      </p:sp>
      <p:sp>
        <p:nvSpPr>
          <p:cNvPr id="4" name="Title 3">
            <a:extLst>
              <a:ext uri="{FF2B5EF4-FFF2-40B4-BE49-F238E27FC236}">
                <a16:creationId xmlns:a16="http://schemas.microsoft.com/office/drawing/2014/main" id="{8F5664A3-7F75-5D1F-F263-6028FA74D412}"/>
              </a:ext>
            </a:extLst>
          </p:cNvPr>
          <p:cNvSpPr>
            <a:spLocks noGrp="1"/>
          </p:cNvSpPr>
          <p:nvPr>
            <p:ph type="title"/>
          </p:nvPr>
        </p:nvSpPr>
        <p:spPr/>
        <p:txBody>
          <a:bodyPr/>
          <a:lstStyle/>
          <a:p>
            <a:r>
              <a:rPr lang="en-US" dirty="0"/>
              <a:t>Carbon-Efficiency</a:t>
            </a:r>
          </a:p>
        </p:txBody>
      </p:sp>
      <p:pic>
        <p:nvPicPr>
          <p:cNvPr id="12" name="Picture 11">
            <a:extLst>
              <a:ext uri="{FF2B5EF4-FFF2-40B4-BE49-F238E27FC236}">
                <a16:creationId xmlns:a16="http://schemas.microsoft.com/office/drawing/2014/main" id="{C9C3F22B-0129-D2C1-937B-8873DDF3596E}"/>
              </a:ext>
            </a:extLst>
          </p:cNvPr>
          <p:cNvPicPr>
            <a:picLocks noChangeAspect="1"/>
          </p:cNvPicPr>
          <p:nvPr/>
        </p:nvPicPr>
        <p:blipFill>
          <a:blip r:embed="rId4"/>
          <a:stretch>
            <a:fillRect/>
          </a:stretch>
        </p:blipFill>
        <p:spPr>
          <a:xfrm>
            <a:off x="2744746" y="1388718"/>
            <a:ext cx="1371600" cy="1371600"/>
          </a:xfrm>
          <a:prstGeom prst="rect">
            <a:avLst/>
          </a:prstGeom>
        </p:spPr>
      </p:pic>
      <p:pic>
        <p:nvPicPr>
          <p:cNvPr id="17" name="Picture 16">
            <a:extLst>
              <a:ext uri="{FF2B5EF4-FFF2-40B4-BE49-F238E27FC236}">
                <a16:creationId xmlns:a16="http://schemas.microsoft.com/office/drawing/2014/main" id="{8A611B7A-4761-CA2A-9CD3-9FA43408D6E9}"/>
              </a:ext>
            </a:extLst>
          </p:cNvPr>
          <p:cNvPicPr>
            <a:picLocks noChangeAspect="1"/>
          </p:cNvPicPr>
          <p:nvPr/>
        </p:nvPicPr>
        <p:blipFill>
          <a:blip r:embed="rId5"/>
          <a:stretch>
            <a:fillRect/>
          </a:stretch>
        </p:blipFill>
        <p:spPr>
          <a:xfrm>
            <a:off x="6804882" y="1391782"/>
            <a:ext cx="1371600" cy="1371600"/>
          </a:xfrm>
          <a:prstGeom prst="rect">
            <a:avLst/>
          </a:prstGeom>
        </p:spPr>
      </p:pic>
      <p:pic>
        <p:nvPicPr>
          <p:cNvPr id="21" name="Picture 20">
            <a:extLst>
              <a:ext uri="{FF2B5EF4-FFF2-40B4-BE49-F238E27FC236}">
                <a16:creationId xmlns:a16="http://schemas.microsoft.com/office/drawing/2014/main" id="{4F2934C5-7014-6E17-D9B7-A35E9B6EAAE5}"/>
              </a:ext>
            </a:extLst>
          </p:cNvPr>
          <p:cNvPicPr>
            <a:picLocks noChangeAspect="1"/>
          </p:cNvPicPr>
          <p:nvPr/>
        </p:nvPicPr>
        <p:blipFill>
          <a:blip r:embed="rId6"/>
          <a:stretch>
            <a:fillRect/>
          </a:stretch>
        </p:blipFill>
        <p:spPr>
          <a:xfrm>
            <a:off x="1308461" y="1388718"/>
            <a:ext cx="1371600" cy="1371600"/>
          </a:xfrm>
          <a:prstGeom prst="rect">
            <a:avLst/>
          </a:prstGeom>
        </p:spPr>
      </p:pic>
      <p:pic>
        <p:nvPicPr>
          <p:cNvPr id="25" name="Picture 24">
            <a:extLst>
              <a:ext uri="{FF2B5EF4-FFF2-40B4-BE49-F238E27FC236}">
                <a16:creationId xmlns:a16="http://schemas.microsoft.com/office/drawing/2014/main" id="{02FF22A0-FC0F-098C-AACD-79E9C3449AE4}"/>
              </a:ext>
            </a:extLst>
          </p:cNvPr>
          <p:cNvPicPr>
            <a:picLocks noChangeAspect="1"/>
          </p:cNvPicPr>
          <p:nvPr/>
        </p:nvPicPr>
        <p:blipFill>
          <a:blip r:embed="rId7"/>
          <a:stretch>
            <a:fillRect/>
          </a:stretch>
        </p:blipFill>
        <p:spPr>
          <a:xfrm>
            <a:off x="5421239" y="1391782"/>
            <a:ext cx="1371600" cy="1371600"/>
          </a:xfrm>
          <a:prstGeom prst="rect">
            <a:avLst/>
          </a:prstGeom>
        </p:spPr>
      </p:pic>
      <p:sp>
        <p:nvSpPr>
          <p:cNvPr id="28" name="TextBox 27">
            <a:extLst>
              <a:ext uri="{FF2B5EF4-FFF2-40B4-BE49-F238E27FC236}">
                <a16:creationId xmlns:a16="http://schemas.microsoft.com/office/drawing/2014/main" id="{F827F0C5-5F17-5124-E77F-6F31F21343F3}"/>
              </a:ext>
            </a:extLst>
          </p:cNvPr>
          <p:cNvSpPr txBox="1"/>
          <p:nvPr/>
        </p:nvSpPr>
        <p:spPr>
          <a:xfrm>
            <a:off x="1055824" y="2980514"/>
            <a:ext cx="3855734" cy="369332"/>
          </a:xfrm>
          <a:prstGeom prst="rect">
            <a:avLst/>
          </a:prstGeom>
          <a:noFill/>
        </p:spPr>
        <p:txBody>
          <a:bodyPr wrap="square" rtlCol="0">
            <a:spAutoFit/>
          </a:bodyPr>
          <a:lstStyle/>
          <a:p>
            <a:r>
              <a:rPr lang="en-US" dirty="0"/>
              <a:t>PUE ~1: highly energy efficient</a:t>
            </a:r>
          </a:p>
        </p:txBody>
      </p:sp>
      <p:sp>
        <p:nvSpPr>
          <p:cNvPr id="30" name="TextBox 29">
            <a:extLst>
              <a:ext uri="{FF2B5EF4-FFF2-40B4-BE49-F238E27FC236}">
                <a16:creationId xmlns:a16="http://schemas.microsoft.com/office/drawing/2014/main" id="{1D33EDB3-05CF-1DE2-1941-39229BAFD518}"/>
              </a:ext>
            </a:extLst>
          </p:cNvPr>
          <p:cNvSpPr txBox="1"/>
          <p:nvPr/>
        </p:nvSpPr>
        <p:spPr>
          <a:xfrm>
            <a:off x="5184323" y="2980514"/>
            <a:ext cx="3855734" cy="369332"/>
          </a:xfrm>
          <a:prstGeom prst="rect">
            <a:avLst/>
          </a:prstGeom>
          <a:noFill/>
        </p:spPr>
        <p:txBody>
          <a:bodyPr wrap="square" rtlCol="0">
            <a:spAutoFit/>
          </a:bodyPr>
          <a:lstStyle/>
          <a:p>
            <a:r>
              <a:rPr lang="en-US" dirty="0"/>
              <a:t>PUE ~2: highly energy inefficient</a:t>
            </a:r>
          </a:p>
        </p:txBody>
      </p:sp>
      <p:sp>
        <p:nvSpPr>
          <p:cNvPr id="31" name="TextBox 30">
            <a:extLst>
              <a:ext uri="{FF2B5EF4-FFF2-40B4-BE49-F238E27FC236}">
                <a16:creationId xmlns:a16="http://schemas.microsoft.com/office/drawing/2014/main" id="{D1723CF0-DB6D-E09A-2D8E-A84B81940F2F}"/>
              </a:ext>
            </a:extLst>
          </p:cNvPr>
          <p:cNvSpPr txBox="1"/>
          <p:nvPr/>
        </p:nvSpPr>
        <p:spPr>
          <a:xfrm>
            <a:off x="1055824" y="3289098"/>
            <a:ext cx="3855734" cy="369332"/>
          </a:xfrm>
          <a:prstGeom prst="rect">
            <a:avLst/>
          </a:prstGeom>
          <a:noFill/>
        </p:spPr>
        <p:txBody>
          <a:bodyPr wrap="square" rtlCol="0">
            <a:spAutoFit/>
          </a:bodyPr>
          <a:lstStyle/>
          <a:p>
            <a:r>
              <a:rPr lang="en-US" dirty="0"/>
              <a:t>Coal powered</a:t>
            </a:r>
          </a:p>
        </p:txBody>
      </p:sp>
      <p:sp>
        <p:nvSpPr>
          <p:cNvPr id="32" name="TextBox 31">
            <a:extLst>
              <a:ext uri="{FF2B5EF4-FFF2-40B4-BE49-F238E27FC236}">
                <a16:creationId xmlns:a16="http://schemas.microsoft.com/office/drawing/2014/main" id="{476940B9-648D-7A6E-9AC4-6E227CBDBCCB}"/>
              </a:ext>
            </a:extLst>
          </p:cNvPr>
          <p:cNvSpPr txBox="1"/>
          <p:nvPr/>
        </p:nvSpPr>
        <p:spPr>
          <a:xfrm>
            <a:off x="5184323" y="3289098"/>
            <a:ext cx="3855734" cy="369332"/>
          </a:xfrm>
          <a:prstGeom prst="rect">
            <a:avLst/>
          </a:prstGeom>
          <a:noFill/>
        </p:spPr>
        <p:txBody>
          <a:bodyPr wrap="square" rtlCol="0">
            <a:spAutoFit/>
          </a:bodyPr>
          <a:lstStyle/>
          <a:p>
            <a:r>
              <a:rPr lang="en-US" dirty="0"/>
              <a:t>Solar powered</a:t>
            </a:r>
          </a:p>
        </p:txBody>
      </p:sp>
      <p:sp>
        <p:nvSpPr>
          <p:cNvPr id="33" name="TextBox 32">
            <a:extLst>
              <a:ext uri="{FF2B5EF4-FFF2-40B4-BE49-F238E27FC236}">
                <a16:creationId xmlns:a16="http://schemas.microsoft.com/office/drawing/2014/main" id="{EAA6D3F4-5792-724C-9A98-9EDD5AE951FC}"/>
              </a:ext>
            </a:extLst>
          </p:cNvPr>
          <p:cNvSpPr txBox="1"/>
          <p:nvPr/>
        </p:nvSpPr>
        <p:spPr>
          <a:xfrm>
            <a:off x="1055824" y="3597683"/>
            <a:ext cx="3855734" cy="369332"/>
          </a:xfrm>
          <a:prstGeom prst="rect">
            <a:avLst/>
          </a:prstGeom>
          <a:noFill/>
        </p:spPr>
        <p:txBody>
          <a:bodyPr wrap="square" rtlCol="0">
            <a:spAutoFit/>
          </a:bodyPr>
          <a:lstStyle/>
          <a:p>
            <a:r>
              <a:rPr lang="en-US" dirty="0">
                <a:solidFill>
                  <a:schemeClr val="accent2">
                    <a:lumMod val="50000"/>
                  </a:schemeClr>
                </a:solidFill>
              </a:rPr>
              <a:t>Highly carbon inefficient</a:t>
            </a:r>
          </a:p>
        </p:txBody>
      </p:sp>
      <p:sp>
        <p:nvSpPr>
          <p:cNvPr id="34" name="TextBox 33">
            <a:extLst>
              <a:ext uri="{FF2B5EF4-FFF2-40B4-BE49-F238E27FC236}">
                <a16:creationId xmlns:a16="http://schemas.microsoft.com/office/drawing/2014/main" id="{3EE2CE2D-35EB-3B5B-7890-D0C83588696E}"/>
              </a:ext>
            </a:extLst>
          </p:cNvPr>
          <p:cNvSpPr txBox="1"/>
          <p:nvPr/>
        </p:nvSpPr>
        <p:spPr>
          <a:xfrm>
            <a:off x="5184323" y="3597683"/>
            <a:ext cx="3855734" cy="369332"/>
          </a:xfrm>
          <a:prstGeom prst="rect">
            <a:avLst/>
          </a:prstGeom>
          <a:noFill/>
        </p:spPr>
        <p:txBody>
          <a:bodyPr wrap="square" rtlCol="0">
            <a:spAutoFit/>
          </a:bodyPr>
          <a:lstStyle/>
          <a:p>
            <a:r>
              <a:rPr lang="en-US" dirty="0">
                <a:solidFill>
                  <a:srgbClr val="00B050"/>
                </a:solidFill>
              </a:rPr>
              <a:t>Highly carbon efficient</a:t>
            </a:r>
          </a:p>
        </p:txBody>
      </p:sp>
      <p:sp>
        <p:nvSpPr>
          <p:cNvPr id="7" name="Alternate Process 6">
            <a:extLst>
              <a:ext uri="{FF2B5EF4-FFF2-40B4-BE49-F238E27FC236}">
                <a16:creationId xmlns:a16="http://schemas.microsoft.com/office/drawing/2014/main" id="{33B08BF5-D35A-CE71-59F6-720980245666}"/>
              </a:ext>
            </a:extLst>
          </p:cNvPr>
          <p:cNvSpPr/>
          <p:nvPr/>
        </p:nvSpPr>
        <p:spPr>
          <a:xfrm>
            <a:off x="683756" y="4184570"/>
            <a:ext cx="8034645" cy="512327"/>
          </a:xfrm>
          <a:prstGeom prst="flowChartAlternateProcess">
            <a:avLst/>
          </a:prstGeom>
          <a:solidFill>
            <a:schemeClr val="accent2">
              <a:lumMod val="20000"/>
              <a:lumOff val="80000"/>
            </a:schemeClr>
          </a:solidFill>
          <a:ln w="22225" cap="flat"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8034645"/>
                      <a:gd name="connsiteY0" fmla="*/ 85388 h 512327"/>
                      <a:gd name="connsiteX1" fmla="*/ 85388 w 8034645"/>
                      <a:gd name="connsiteY1" fmla="*/ 0 h 512327"/>
                      <a:gd name="connsiteX2" fmla="*/ 897988 w 8034645"/>
                      <a:gd name="connsiteY2" fmla="*/ 0 h 512327"/>
                      <a:gd name="connsiteX3" fmla="*/ 1474672 w 8034645"/>
                      <a:gd name="connsiteY3" fmla="*/ 0 h 512327"/>
                      <a:gd name="connsiteX4" fmla="*/ 1972717 w 8034645"/>
                      <a:gd name="connsiteY4" fmla="*/ 0 h 512327"/>
                      <a:gd name="connsiteX5" fmla="*/ 2706678 w 8034645"/>
                      <a:gd name="connsiteY5" fmla="*/ 0 h 512327"/>
                      <a:gd name="connsiteX6" fmla="*/ 3283361 w 8034645"/>
                      <a:gd name="connsiteY6" fmla="*/ 0 h 512327"/>
                      <a:gd name="connsiteX7" fmla="*/ 4095961 w 8034645"/>
                      <a:gd name="connsiteY7" fmla="*/ 0 h 512327"/>
                      <a:gd name="connsiteX8" fmla="*/ 4594006 w 8034645"/>
                      <a:gd name="connsiteY8" fmla="*/ 0 h 512327"/>
                      <a:gd name="connsiteX9" fmla="*/ 5406606 w 8034645"/>
                      <a:gd name="connsiteY9" fmla="*/ 0 h 512327"/>
                      <a:gd name="connsiteX10" fmla="*/ 5826012 w 8034645"/>
                      <a:gd name="connsiteY10" fmla="*/ 0 h 512327"/>
                      <a:gd name="connsiteX11" fmla="*/ 6481335 w 8034645"/>
                      <a:gd name="connsiteY11" fmla="*/ 0 h 512327"/>
                      <a:gd name="connsiteX12" fmla="*/ 7136657 w 8034645"/>
                      <a:gd name="connsiteY12" fmla="*/ 0 h 512327"/>
                      <a:gd name="connsiteX13" fmla="*/ 7949257 w 8034645"/>
                      <a:gd name="connsiteY13" fmla="*/ 0 h 512327"/>
                      <a:gd name="connsiteX14" fmla="*/ 8034645 w 8034645"/>
                      <a:gd name="connsiteY14" fmla="*/ 85388 h 512327"/>
                      <a:gd name="connsiteX15" fmla="*/ 8034645 w 8034645"/>
                      <a:gd name="connsiteY15" fmla="*/ 426939 h 512327"/>
                      <a:gd name="connsiteX16" fmla="*/ 7949257 w 8034645"/>
                      <a:gd name="connsiteY16" fmla="*/ 512327 h 512327"/>
                      <a:gd name="connsiteX17" fmla="*/ 7215296 w 8034645"/>
                      <a:gd name="connsiteY17" fmla="*/ 512327 h 512327"/>
                      <a:gd name="connsiteX18" fmla="*/ 6795890 w 8034645"/>
                      <a:gd name="connsiteY18" fmla="*/ 512327 h 512327"/>
                      <a:gd name="connsiteX19" fmla="*/ 6297845 w 8034645"/>
                      <a:gd name="connsiteY19" fmla="*/ 512327 h 512327"/>
                      <a:gd name="connsiteX20" fmla="*/ 5485245 w 8034645"/>
                      <a:gd name="connsiteY20" fmla="*/ 512327 h 512327"/>
                      <a:gd name="connsiteX21" fmla="*/ 4829922 w 8034645"/>
                      <a:gd name="connsiteY21" fmla="*/ 512327 h 512327"/>
                      <a:gd name="connsiteX22" fmla="*/ 4331877 w 8034645"/>
                      <a:gd name="connsiteY22" fmla="*/ 512327 h 512327"/>
                      <a:gd name="connsiteX23" fmla="*/ 3676555 w 8034645"/>
                      <a:gd name="connsiteY23" fmla="*/ 512327 h 512327"/>
                      <a:gd name="connsiteX24" fmla="*/ 3257148 w 8034645"/>
                      <a:gd name="connsiteY24" fmla="*/ 512327 h 512327"/>
                      <a:gd name="connsiteX25" fmla="*/ 2837742 w 8034645"/>
                      <a:gd name="connsiteY25" fmla="*/ 512327 h 512327"/>
                      <a:gd name="connsiteX26" fmla="*/ 2182420 w 8034645"/>
                      <a:gd name="connsiteY26" fmla="*/ 512327 h 512327"/>
                      <a:gd name="connsiteX27" fmla="*/ 1684375 w 8034645"/>
                      <a:gd name="connsiteY27" fmla="*/ 512327 h 512327"/>
                      <a:gd name="connsiteX28" fmla="*/ 950414 w 8034645"/>
                      <a:gd name="connsiteY28" fmla="*/ 512327 h 512327"/>
                      <a:gd name="connsiteX29" fmla="*/ 85388 w 8034645"/>
                      <a:gd name="connsiteY29" fmla="*/ 512327 h 512327"/>
                      <a:gd name="connsiteX30" fmla="*/ 0 w 8034645"/>
                      <a:gd name="connsiteY30" fmla="*/ 426939 h 512327"/>
                      <a:gd name="connsiteX31" fmla="*/ 0 w 8034645"/>
                      <a:gd name="connsiteY31" fmla="*/ 85388 h 51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034645" h="512327" extrusionOk="0">
                        <a:moveTo>
                          <a:pt x="0" y="85388"/>
                        </a:moveTo>
                        <a:cubicBezTo>
                          <a:pt x="-8515" y="32978"/>
                          <a:pt x="27875" y="3886"/>
                          <a:pt x="85388" y="0"/>
                        </a:cubicBezTo>
                        <a:cubicBezTo>
                          <a:pt x="382438" y="-8487"/>
                          <a:pt x="687217" y="12899"/>
                          <a:pt x="897988" y="0"/>
                        </a:cubicBezTo>
                        <a:cubicBezTo>
                          <a:pt x="1108759" y="-12899"/>
                          <a:pt x="1246088" y="26908"/>
                          <a:pt x="1474672" y="0"/>
                        </a:cubicBezTo>
                        <a:cubicBezTo>
                          <a:pt x="1703256" y="-26908"/>
                          <a:pt x="1805078" y="9106"/>
                          <a:pt x="1972717" y="0"/>
                        </a:cubicBezTo>
                        <a:cubicBezTo>
                          <a:pt x="2140356" y="-9106"/>
                          <a:pt x="2358276" y="-27361"/>
                          <a:pt x="2706678" y="0"/>
                        </a:cubicBezTo>
                        <a:cubicBezTo>
                          <a:pt x="3055080" y="27361"/>
                          <a:pt x="3117377" y="-21938"/>
                          <a:pt x="3283361" y="0"/>
                        </a:cubicBezTo>
                        <a:cubicBezTo>
                          <a:pt x="3449345" y="21938"/>
                          <a:pt x="3804989" y="-18951"/>
                          <a:pt x="4095961" y="0"/>
                        </a:cubicBezTo>
                        <a:cubicBezTo>
                          <a:pt x="4386933" y="18951"/>
                          <a:pt x="4419004" y="-23193"/>
                          <a:pt x="4594006" y="0"/>
                        </a:cubicBezTo>
                        <a:cubicBezTo>
                          <a:pt x="4769008" y="23193"/>
                          <a:pt x="5070082" y="-20391"/>
                          <a:pt x="5406606" y="0"/>
                        </a:cubicBezTo>
                        <a:cubicBezTo>
                          <a:pt x="5743130" y="20391"/>
                          <a:pt x="5723924" y="-828"/>
                          <a:pt x="5826012" y="0"/>
                        </a:cubicBezTo>
                        <a:cubicBezTo>
                          <a:pt x="5928100" y="828"/>
                          <a:pt x="6267189" y="-25935"/>
                          <a:pt x="6481335" y="0"/>
                        </a:cubicBezTo>
                        <a:cubicBezTo>
                          <a:pt x="6695481" y="25935"/>
                          <a:pt x="6844631" y="1107"/>
                          <a:pt x="7136657" y="0"/>
                        </a:cubicBezTo>
                        <a:cubicBezTo>
                          <a:pt x="7428683" y="-1107"/>
                          <a:pt x="7558083" y="21528"/>
                          <a:pt x="7949257" y="0"/>
                        </a:cubicBezTo>
                        <a:cubicBezTo>
                          <a:pt x="8002822" y="7848"/>
                          <a:pt x="8036009" y="37036"/>
                          <a:pt x="8034645" y="85388"/>
                        </a:cubicBezTo>
                        <a:cubicBezTo>
                          <a:pt x="8035803" y="183494"/>
                          <a:pt x="8047752" y="354131"/>
                          <a:pt x="8034645" y="426939"/>
                        </a:cubicBezTo>
                        <a:cubicBezTo>
                          <a:pt x="8027004" y="466898"/>
                          <a:pt x="7990684" y="503760"/>
                          <a:pt x="7949257" y="512327"/>
                        </a:cubicBezTo>
                        <a:cubicBezTo>
                          <a:pt x="7767069" y="532039"/>
                          <a:pt x="7367126" y="527046"/>
                          <a:pt x="7215296" y="512327"/>
                        </a:cubicBezTo>
                        <a:cubicBezTo>
                          <a:pt x="7063466" y="497608"/>
                          <a:pt x="7005252" y="532251"/>
                          <a:pt x="6795890" y="512327"/>
                        </a:cubicBezTo>
                        <a:cubicBezTo>
                          <a:pt x="6586528" y="492403"/>
                          <a:pt x="6400730" y="532631"/>
                          <a:pt x="6297845" y="512327"/>
                        </a:cubicBezTo>
                        <a:cubicBezTo>
                          <a:pt x="6194960" y="492023"/>
                          <a:pt x="5882208" y="544449"/>
                          <a:pt x="5485245" y="512327"/>
                        </a:cubicBezTo>
                        <a:cubicBezTo>
                          <a:pt x="5088282" y="480205"/>
                          <a:pt x="5102996" y="524156"/>
                          <a:pt x="4829922" y="512327"/>
                        </a:cubicBezTo>
                        <a:cubicBezTo>
                          <a:pt x="4556848" y="500498"/>
                          <a:pt x="4532413" y="493447"/>
                          <a:pt x="4331877" y="512327"/>
                        </a:cubicBezTo>
                        <a:cubicBezTo>
                          <a:pt x="4131341" y="531207"/>
                          <a:pt x="3971182" y="528941"/>
                          <a:pt x="3676555" y="512327"/>
                        </a:cubicBezTo>
                        <a:cubicBezTo>
                          <a:pt x="3381928" y="495713"/>
                          <a:pt x="3341063" y="512788"/>
                          <a:pt x="3257148" y="512327"/>
                        </a:cubicBezTo>
                        <a:cubicBezTo>
                          <a:pt x="3173233" y="511866"/>
                          <a:pt x="2941003" y="501515"/>
                          <a:pt x="2837742" y="512327"/>
                        </a:cubicBezTo>
                        <a:cubicBezTo>
                          <a:pt x="2734481" y="523139"/>
                          <a:pt x="2465597" y="523936"/>
                          <a:pt x="2182420" y="512327"/>
                        </a:cubicBezTo>
                        <a:cubicBezTo>
                          <a:pt x="1899243" y="500718"/>
                          <a:pt x="1914977" y="529989"/>
                          <a:pt x="1684375" y="512327"/>
                        </a:cubicBezTo>
                        <a:cubicBezTo>
                          <a:pt x="1453773" y="494665"/>
                          <a:pt x="1223185" y="545921"/>
                          <a:pt x="950414" y="512327"/>
                        </a:cubicBezTo>
                        <a:cubicBezTo>
                          <a:pt x="677643" y="478733"/>
                          <a:pt x="424569" y="535088"/>
                          <a:pt x="85388" y="512327"/>
                        </a:cubicBezTo>
                        <a:cubicBezTo>
                          <a:pt x="36554" y="517552"/>
                          <a:pt x="-1504" y="469359"/>
                          <a:pt x="0" y="426939"/>
                        </a:cubicBezTo>
                        <a:cubicBezTo>
                          <a:pt x="-9889" y="318566"/>
                          <a:pt x="-14424" y="225642"/>
                          <a:pt x="0" y="85388"/>
                        </a:cubicBezTo>
                        <a:close/>
                      </a:path>
                    </a:pathLst>
                  </a:custGeom>
                  <ask:type>
                    <ask:lineSketchNone/>
                  </ask:type>
                </ask:lineSketchStyleProps>
              </a:ext>
            </a:extLst>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dirty="0"/>
              <a:t>Highly energy-efficient datacenters can still be carbon-inefficient</a:t>
            </a:r>
            <a:endParaRPr lang="en-US" dirty="0">
              <a:solidFill>
                <a:schemeClr val="tx1"/>
              </a:solidFill>
            </a:endParaRPr>
          </a:p>
        </p:txBody>
      </p:sp>
    </p:spTree>
    <p:custDataLst>
      <p:tags r:id="rId1"/>
    </p:custDataLst>
    <p:extLst>
      <p:ext uri="{BB962C8B-B14F-4D97-AF65-F5344CB8AC3E}">
        <p14:creationId xmlns:p14="http://schemas.microsoft.com/office/powerpoint/2010/main" val="27208750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1"/>
      <p:bldP spid="31" grpId="1"/>
      <p:bldP spid="32" grpId="0"/>
      <p:bldP spid="33" grpId="0"/>
      <p:bldP spid="34" grpId="0"/>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00185A-C3BB-0728-5948-46B51DFFA330}"/>
              </a:ext>
            </a:extLst>
          </p:cNvPr>
          <p:cNvSpPr>
            <a:spLocks noGrp="1"/>
          </p:cNvSpPr>
          <p:nvPr>
            <p:ph type="sldNum" sz="quarter" idx="4"/>
          </p:nvPr>
        </p:nvSpPr>
        <p:spPr/>
        <p:txBody>
          <a:bodyPr/>
          <a:lstStyle/>
          <a:p>
            <a:fld id="{4740AEA5-A348-2949-9B8B-EA763C54C64D}" type="slidenum">
              <a:rPr lang="en-US" smtClean="0"/>
              <a:t>6</a:t>
            </a:fld>
            <a:endParaRPr lang="en-US"/>
          </a:p>
        </p:txBody>
      </p:sp>
      <p:sp>
        <p:nvSpPr>
          <p:cNvPr id="4" name="Title 3">
            <a:extLst>
              <a:ext uri="{FF2B5EF4-FFF2-40B4-BE49-F238E27FC236}">
                <a16:creationId xmlns:a16="http://schemas.microsoft.com/office/drawing/2014/main" id="{C0228C8E-E5A0-2D96-4E01-7B27CF462C37}"/>
              </a:ext>
            </a:extLst>
          </p:cNvPr>
          <p:cNvSpPr>
            <a:spLocks noGrp="1"/>
          </p:cNvSpPr>
          <p:nvPr>
            <p:ph type="title"/>
          </p:nvPr>
        </p:nvSpPr>
        <p:spPr/>
        <p:txBody>
          <a:bodyPr/>
          <a:lstStyle/>
          <a:p>
            <a:r>
              <a:rPr lang="en-US" dirty="0"/>
              <a:t>Optimizing for Carbon-Efficiency</a:t>
            </a:r>
          </a:p>
        </p:txBody>
      </p:sp>
      <p:pic>
        <p:nvPicPr>
          <p:cNvPr id="5" name="Picture 4" descr="A graph showing the number of days and months&#10;&#10;Description automatically generated">
            <a:extLst>
              <a:ext uri="{FF2B5EF4-FFF2-40B4-BE49-F238E27FC236}">
                <a16:creationId xmlns:a16="http://schemas.microsoft.com/office/drawing/2014/main" id="{AFB79570-467F-7EE3-CC98-052CF069A711}"/>
              </a:ext>
            </a:extLst>
          </p:cNvPr>
          <p:cNvPicPr>
            <a:picLocks noChangeAspect="1"/>
          </p:cNvPicPr>
          <p:nvPr/>
        </p:nvPicPr>
        <p:blipFill>
          <a:blip r:embed="rId4"/>
          <a:stretch>
            <a:fillRect/>
          </a:stretch>
        </p:blipFill>
        <p:spPr>
          <a:xfrm>
            <a:off x="179189" y="1448056"/>
            <a:ext cx="4381500" cy="2603500"/>
          </a:xfrm>
          <a:prstGeom prst="rect">
            <a:avLst/>
          </a:prstGeom>
        </p:spPr>
      </p:pic>
      <p:pic>
        <p:nvPicPr>
          <p:cNvPr id="6" name="Picture 5">
            <a:extLst>
              <a:ext uri="{FF2B5EF4-FFF2-40B4-BE49-F238E27FC236}">
                <a16:creationId xmlns:a16="http://schemas.microsoft.com/office/drawing/2014/main" id="{2C81EA09-D952-EF83-CA1B-7C1EACCB26F8}"/>
              </a:ext>
            </a:extLst>
          </p:cNvPr>
          <p:cNvPicPr>
            <a:picLocks noChangeAspect="1"/>
          </p:cNvPicPr>
          <p:nvPr/>
        </p:nvPicPr>
        <p:blipFill>
          <a:blip r:embed="rId5"/>
          <a:srcRect/>
          <a:stretch/>
        </p:blipFill>
        <p:spPr>
          <a:xfrm>
            <a:off x="4583311" y="1448056"/>
            <a:ext cx="4381500" cy="2603500"/>
          </a:xfrm>
          <a:prstGeom prst="rect">
            <a:avLst/>
          </a:prstGeom>
        </p:spPr>
      </p:pic>
      <p:sp>
        <p:nvSpPr>
          <p:cNvPr id="7" name="TextBox 6">
            <a:extLst>
              <a:ext uri="{FF2B5EF4-FFF2-40B4-BE49-F238E27FC236}">
                <a16:creationId xmlns:a16="http://schemas.microsoft.com/office/drawing/2014/main" id="{F84FC360-47B8-80AC-D0A3-93052E554BE3}"/>
              </a:ext>
            </a:extLst>
          </p:cNvPr>
          <p:cNvSpPr txBox="1"/>
          <p:nvPr/>
        </p:nvSpPr>
        <p:spPr>
          <a:xfrm>
            <a:off x="683756" y="1214607"/>
            <a:ext cx="1159292" cy="369332"/>
          </a:xfrm>
          <a:prstGeom prst="rect">
            <a:avLst/>
          </a:prstGeom>
          <a:noFill/>
        </p:spPr>
        <p:txBody>
          <a:bodyPr wrap="none" rtlCol="0">
            <a:spAutoFit/>
          </a:bodyPr>
          <a:lstStyle/>
          <a:p>
            <a:r>
              <a:rPr lang="en-US" dirty="0"/>
              <a:t>California</a:t>
            </a:r>
          </a:p>
        </p:txBody>
      </p:sp>
      <p:pic>
        <p:nvPicPr>
          <p:cNvPr id="9" name="Picture 8" descr="A flag with stars and stripes&#10;&#10;Description automatically generated">
            <a:extLst>
              <a:ext uri="{FF2B5EF4-FFF2-40B4-BE49-F238E27FC236}">
                <a16:creationId xmlns:a16="http://schemas.microsoft.com/office/drawing/2014/main" id="{AD164074-19FE-A685-BE62-BDABA3AB0070}"/>
              </a:ext>
            </a:extLst>
          </p:cNvPr>
          <p:cNvPicPr>
            <a:picLocks noChangeAspect="1"/>
          </p:cNvPicPr>
          <p:nvPr/>
        </p:nvPicPr>
        <p:blipFill>
          <a:blip r:embed="rId6"/>
          <a:stretch>
            <a:fillRect/>
          </a:stretch>
        </p:blipFill>
        <p:spPr>
          <a:xfrm>
            <a:off x="1772875" y="1214607"/>
            <a:ext cx="406400" cy="406400"/>
          </a:xfrm>
          <a:prstGeom prst="rect">
            <a:avLst/>
          </a:prstGeom>
        </p:spPr>
      </p:pic>
      <p:pic>
        <p:nvPicPr>
          <p:cNvPr id="11" name="Picture 10">
            <a:extLst>
              <a:ext uri="{FF2B5EF4-FFF2-40B4-BE49-F238E27FC236}">
                <a16:creationId xmlns:a16="http://schemas.microsoft.com/office/drawing/2014/main" id="{BE761E9F-A025-FB9A-7259-DD1A96FBE7DB}"/>
              </a:ext>
            </a:extLst>
          </p:cNvPr>
          <p:cNvPicPr>
            <a:picLocks noChangeAspect="1"/>
          </p:cNvPicPr>
          <p:nvPr/>
        </p:nvPicPr>
        <p:blipFill>
          <a:blip r:embed="rId7"/>
          <a:stretch>
            <a:fillRect/>
          </a:stretch>
        </p:blipFill>
        <p:spPr>
          <a:xfrm>
            <a:off x="1350308" y="3192911"/>
            <a:ext cx="448896" cy="448896"/>
          </a:xfrm>
          <a:prstGeom prst="rect">
            <a:avLst/>
          </a:prstGeom>
        </p:spPr>
      </p:pic>
      <p:pic>
        <p:nvPicPr>
          <p:cNvPr id="15" name="Picture 14">
            <a:extLst>
              <a:ext uri="{FF2B5EF4-FFF2-40B4-BE49-F238E27FC236}">
                <a16:creationId xmlns:a16="http://schemas.microsoft.com/office/drawing/2014/main" id="{91339351-F526-DAB7-3073-9E136C5E9EC5}"/>
              </a:ext>
            </a:extLst>
          </p:cNvPr>
          <p:cNvPicPr>
            <a:picLocks noChangeAspect="1"/>
          </p:cNvPicPr>
          <p:nvPr/>
        </p:nvPicPr>
        <p:blipFill>
          <a:blip r:embed="rId8"/>
          <a:stretch>
            <a:fillRect/>
          </a:stretch>
        </p:blipFill>
        <p:spPr>
          <a:xfrm>
            <a:off x="2836833" y="3245323"/>
            <a:ext cx="357627" cy="357627"/>
          </a:xfrm>
          <a:prstGeom prst="rect">
            <a:avLst/>
          </a:prstGeom>
        </p:spPr>
      </p:pic>
      <p:sp>
        <p:nvSpPr>
          <p:cNvPr id="17" name="Rounded Rectangle 16">
            <a:extLst>
              <a:ext uri="{FF2B5EF4-FFF2-40B4-BE49-F238E27FC236}">
                <a16:creationId xmlns:a16="http://schemas.microsoft.com/office/drawing/2014/main" id="{761BF13A-72D9-3017-B93E-DC2BE8BF1BFD}"/>
              </a:ext>
            </a:extLst>
          </p:cNvPr>
          <p:cNvSpPr/>
          <p:nvPr/>
        </p:nvSpPr>
        <p:spPr>
          <a:xfrm>
            <a:off x="857523" y="2324321"/>
            <a:ext cx="1371600" cy="177385"/>
          </a:xfrm>
          <a:prstGeom prst="roundRect">
            <a:avLst/>
          </a:prstGeom>
          <a:solidFill>
            <a:srgbClr val="FFC000"/>
          </a:solidFill>
          <a:ln w="15875">
            <a:solidFill>
              <a:srgbClr val="19121F"/>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7" name="Rounded Rectangle 26">
            <a:extLst>
              <a:ext uri="{FF2B5EF4-FFF2-40B4-BE49-F238E27FC236}">
                <a16:creationId xmlns:a16="http://schemas.microsoft.com/office/drawing/2014/main" id="{6E05F94E-FDD5-C850-757D-E9A120590567}"/>
              </a:ext>
            </a:extLst>
          </p:cNvPr>
          <p:cNvSpPr/>
          <p:nvPr/>
        </p:nvSpPr>
        <p:spPr>
          <a:xfrm>
            <a:off x="857523" y="2321133"/>
            <a:ext cx="457200" cy="177385"/>
          </a:xfrm>
          <a:prstGeom prst="roundRect">
            <a:avLst/>
          </a:prstGeom>
          <a:solidFill>
            <a:srgbClr val="FFC000"/>
          </a:solidFill>
          <a:ln w="15875">
            <a:solidFill>
              <a:srgbClr val="19121F"/>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9" name="Rounded Rectangle 28">
            <a:extLst>
              <a:ext uri="{FF2B5EF4-FFF2-40B4-BE49-F238E27FC236}">
                <a16:creationId xmlns:a16="http://schemas.microsoft.com/office/drawing/2014/main" id="{058A2C0B-5294-586B-00A4-2A172B0D7FA4}"/>
              </a:ext>
            </a:extLst>
          </p:cNvPr>
          <p:cNvSpPr/>
          <p:nvPr/>
        </p:nvSpPr>
        <p:spPr>
          <a:xfrm>
            <a:off x="1315675" y="2321133"/>
            <a:ext cx="457200" cy="177385"/>
          </a:xfrm>
          <a:prstGeom prst="roundRect">
            <a:avLst/>
          </a:prstGeom>
          <a:solidFill>
            <a:srgbClr val="FFC000"/>
          </a:solidFill>
          <a:ln w="15875">
            <a:solidFill>
              <a:srgbClr val="19121F"/>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0" name="Rounded Rectangle 29">
            <a:extLst>
              <a:ext uri="{FF2B5EF4-FFF2-40B4-BE49-F238E27FC236}">
                <a16:creationId xmlns:a16="http://schemas.microsoft.com/office/drawing/2014/main" id="{D38B2AA3-4127-022C-AB08-737A34F7BF9F}"/>
              </a:ext>
            </a:extLst>
          </p:cNvPr>
          <p:cNvSpPr/>
          <p:nvPr/>
        </p:nvSpPr>
        <p:spPr>
          <a:xfrm>
            <a:off x="1773826" y="2321133"/>
            <a:ext cx="457200" cy="177385"/>
          </a:xfrm>
          <a:prstGeom prst="roundRect">
            <a:avLst/>
          </a:prstGeom>
          <a:solidFill>
            <a:srgbClr val="FFC000"/>
          </a:solidFill>
          <a:ln w="15875">
            <a:solidFill>
              <a:srgbClr val="19121F"/>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1311577-EE13-B87E-DB10-E70EBA69CB2E}"/>
              </a:ext>
            </a:extLst>
          </p:cNvPr>
          <p:cNvSpPr txBox="1"/>
          <p:nvPr/>
        </p:nvSpPr>
        <p:spPr>
          <a:xfrm>
            <a:off x="5135784" y="1214607"/>
            <a:ext cx="1243922" cy="369332"/>
          </a:xfrm>
          <a:prstGeom prst="rect">
            <a:avLst/>
          </a:prstGeom>
          <a:noFill/>
        </p:spPr>
        <p:txBody>
          <a:bodyPr wrap="square" rtlCol="0">
            <a:spAutoFit/>
          </a:bodyPr>
          <a:lstStyle/>
          <a:p>
            <a:r>
              <a:rPr lang="en-US" dirty="0"/>
              <a:t>Region R </a:t>
            </a:r>
          </a:p>
        </p:txBody>
      </p:sp>
      <p:sp>
        <p:nvSpPr>
          <p:cNvPr id="35" name="TextBox 34">
            <a:extLst>
              <a:ext uri="{FF2B5EF4-FFF2-40B4-BE49-F238E27FC236}">
                <a16:creationId xmlns:a16="http://schemas.microsoft.com/office/drawing/2014/main" id="{95EEFEAD-C48A-2024-6218-4B8EDBAAD444}"/>
              </a:ext>
            </a:extLst>
          </p:cNvPr>
          <p:cNvSpPr txBox="1"/>
          <p:nvPr/>
        </p:nvSpPr>
        <p:spPr>
          <a:xfrm>
            <a:off x="5135784" y="3297134"/>
            <a:ext cx="1159292" cy="369332"/>
          </a:xfrm>
          <a:prstGeom prst="rect">
            <a:avLst/>
          </a:prstGeom>
          <a:noFill/>
        </p:spPr>
        <p:txBody>
          <a:bodyPr wrap="square" rtlCol="0">
            <a:spAutoFit/>
          </a:bodyPr>
          <a:lstStyle/>
          <a:p>
            <a:r>
              <a:rPr lang="en-US" dirty="0"/>
              <a:t>Sweden</a:t>
            </a:r>
          </a:p>
        </p:txBody>
      </p:sp>
      <p:pic>
        <p:nvPicPr>
          <p:cNvPr id="36" name="Picture 35">
            <a:extLst>
              <a:ext uri="{FF2B5EF4-FFF2-40B4-BE49-F238E27FC236}">
                <a16:creationId xmlns:a16="http://schemas.microsoft.com/office/drawing/2014/main" id="{E55D4159-8A95-2907-1AB5-C67074D64984}"/>
              </a:ext>
            </a:extLst>
          </p:cNvPr>
          <p:cNvPicPr>
            <a:picLocks noChangeAspect="1"/>
          </p:cNvPicPr>
          <p:nvPr/>
        </p:nvPicPr>
        <p:blipFill>
          <a:blip r:embed="rId9"/>
          <a:srcRect/>
          <a:stretch/>
        </p:blipFill>
        <p:spPr>
          <a:xfrm>
            <a:off x="6078514" y="3260066"/>
            <a:ext cx="406400" cy="406400"/>
          </a:xfrm>
          <a:prstGeom prst="rect">
            <a:avLst/>
          </a:prstGeom>
        </p:spPr>
      </p:pic>
      <p:sp>
        <p:nvSpPr>
          <p:cNvPr id="37" name="Rounded Rectangle 36">
            <a:extLst>
              <a:ext uri="{FF2B5EF4-FFF2-40B4-BE49-F238E27FC236}">
                <a16:creationId xmlns:a16="http://schemas.microsoft.com/office/drawing/2014/main" id="{CA42C088-DA34-623B-D8E6-4FA00047DD40}"/>
              </a:ext>
            </a:extLst>
          </p:cNvPr>
          <p:cNvSpPr/>
          <p:nvPr/>
        </p:nvSpPr>
        <p:spPr>
          <a:xfrm>
            <a:off x="6556124" y="1864693"/>
            <a:ext cx="1920240" cy="177385"/>
          </a:xfrm>
          <a:prstGeom prst="roundRect">
            <a:avLst/>
          </a:prstGeom>
          <a:solidFill>
            <a:srgbClr val="FFC000"/>
          </a:solidFill>
          <a:ln w="15875">
            <a:solidFill>
              <a:srgbClr val="19121F"/>
            </a:solidFill>
          </a:ln>
          <a:effectLst>
            <a:outerShdw blurRad="50800" dist="38100" dir="2700000" algn="tl" rotWithShape="0">
              <a:prstClr val="black">
                <a:alpha val="40000"/>
              </a:prstClr>
            </a:outerShdw>
          </a:effectLst>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41" name="Picture 40">
            <a:extLst>
              <a:ext uri="{FF2B5EF4-FFF2-40B4-BE49-F238E27FC236}">
                <a16:creationId xmlns:a16="http://schemas.microsoft.com/office/drawing/2014/main" id="{8AD5C208-A47B-C802-567F-ACFC8C5E6419}"/>
              </a:ext>
            </a:extLst>
          </p:cNvPr>
          <p:cNvPicPr>
            <a:picLocks noChangeAspect="1"/>
          </p:cNvPicPr>
          <p:nvPr/>
        </p:nvPicPr>
        <p:blipFill>
          <a:blip r:embed="rId10"/>
          <a:stretch>
            <a:fillRect/>
          </a:stretch>
        </p:blipFill>
        <p:spPr>
          <a:xfrm>
            <a:off x="8522355" y="3196550"/>
            <a:ext cx="406400" cy="406400"/>
          </a:xfrm>
          <a:prstGeom prst="rect">
            <a:avLst/>
          </a:prstGeom>
        </p:spPr>
      </p:pic>
      <p:sp>
        <p:nvSpPr>
          <p:cNvPr id="42" name="Alternate Process 41">
            <a:extLst>
              <a:ext uri="{FF2B5EF4-FFF2-40B4-BE49-F238E27FC236}">
                <a16:creationId xmlns:a16="http://schemas.microsoft.com/office/drawing/2014/main" id="{2DA81EC8-9E83-19C4-E412-03BE30CB92D5}"/>
              </a:ext>
            </a:extLst>
          </p:cNvPr>
          <p:cNvSpPr/>
          <p:nvPr/>
        </p:nvSpPr>
        <p:spPr>
          <a:xfrm>
            <a:off x="683756" y="4184570"/>
            <a:ext cx="8034645" cy="512327"/>
          </a:xfrm>
          <a:custGeom>
            <a:avLst/>
            <a:gdLst>
              <a:gd name="connsiteX0" fmla="*/ 0 w 8034645"/>
              <a:gd name="connsiteY0" fmla="*/ 85388 h 512327"/>
              <a:gd name="connsiteX1" fmla="*/ 85388 w 8034645"/>
              <a:gd name="connsiteY1" fmla="*/ 0 h 512327"/>
              <a:gd name="connsiteX2" fmla="*/ 740710 w 8034645"/>
              <a:gd name="connsiteY2" fmla="*/ 0 h 512327"/>
              <a:gd name="connsiteX3" fmla="*/ 1474672 w 8034645"/>
              <a:gd name="connsiteY3" fmla="*/ 0 h 512327"/>
              <a:gd name="connsiteX4" fmla="*/ 1972717 w 8034645"/>
              <a:gd name="connsiteY4" fmla="*/ 0 h 512327"/>
              <a:gd name="connsiteX5" fmla="*/ 2392123 w 8034645"/>
              <a:gd name="connsiteY5" fmla="*/ 0 h 512327"/>
              <a:gd name="connsiteX6" fmla="*/ 2890168 w 8034645"/>
              <a:gd name="connsiteY6" fmla="*/ 0 h 512327"/>
              <a:gd name="connsiteX7" fmla="*/ 3466852 w 8034645"/>
              <a:gd name="connsiteY7" fmla="*/ 0 h 512327"/>
              <a:gd name="connsiteX8" fmla="*/ 4122174 w 8034645"/>
              <a:gd name="connsiteY8" fmla="*/ 0 h 512327"/>
              <a:gd name="connsiteX9" fmla="*/ 4620219 w 8034645"/>
              <a:gd name="connsiteY9" fmla="*/ 0 h 512327"/>
              <a:gd name="connsiteX10" fmla="*/ 5432819 w 8034645"/>
              <a:gd name="connsiteY10" fmla="*/ 0 h 512327"/>
              <a:gd name="connsiteX11" fmla="*/ 6088141 w 8034645"/>
              <a:gd name="connsiteY11" fmla="*/ 0 h 512327"/>
              <a:gd name="connsiteX12" fmla="*/ 6900741 w 8034645"/>
              <a:gd name="connsiteY12" fmla="*/ 0 h 512327"/>
              <a:gd name="connsiteX13" fmla="*/ 7949257 w 8034645"/>
              <a:gd name="connsiteY13" fmla="*/ 0 h 512327"/>
              <a:gd name="connsiteX14" fmla="*/ 8034645 w 8034645"/>
              <a:gd name="connsiteY14" fmla="*/ 85388 h 512327"/>
              <a:gd name="connsiteX15" fmla="*/ 8034645 w 8034645"/>
              <a:gd name="connsiteY15" fmla="*/ 426939 h 512327"/>
              <a:gd name="connsiteX16" fmla="*/ 7949257 w 8034645"/>
              <a:gd name="connsiteY16" fmla="*/ 512327 h 512327"/>
              <a:gd name="connsiteX17" fmla="*/ 7215296 w 8034645"/>
              <a:gd name="connsiteY17" fmla="*/ 512327 h 512327"/>
              <a:gd name="connsiteX18" fmla="*/ 6559973 w 8034645"/>
              <a:gd name="connsiteY18" fmla="*/ 512327 h 512327"/>
              <a:gd name="connsiteX19" fmla="*/ 5747374 w 8034645"/>
              <a:gd name="connsiteY19" fmla="*/ 512327 h 512327"/>
              <a:gd name="connsiteX20" fmla="*/ 5170690 w 8034645"/>
              <a:gd name="connsiteY20" fmla="*/ 512327 h 512327"/>
              <a:gd name="connsiteX21" fmla="*/ 4672645 w 8034645"/>
              <a:gd name="connsiteY21" fmla="*/ 512327 h 512327"/>
              <a:gd name="connsiteX22" fmla="*/ 4017323 w 8034645"/>
              <a:gd name="connsiteY22" fmla="*/ 512327 h 512327"/>
              <a:gd name="connsiteX23" fmla="*/ 3283361 w 8034645"/>
              <a:gd name="connsiteY23" fmla="*/ 512327 h 512327"/>
              <a:gd name="connsiteX24" fmla="*/ 2470762 w 8034645"/>
              <a:gd name="connsiteY24" fmla="*/ 512327 h 512327"/>
              <a:gd name="connsiteX25" fmla="*/ 1736800 w 8034645"/>
              <a:gd name="connsiteY25" fmla="*/ 512327 h 512327"/>
              <a:gd name="connsiteX26" fmla="*/ 924201 w 8034645"/>
              <a:gd name="connsiteY26" fmla="*/ 512327 h 512327"/>
              <a:gd name="connsiteX27" fmla="*/ 85388 w 8034645"/>
              <a:gd name="connsiteY27" fmla="*/ 512327 h 512327"/>
              <a:gd name="connsiteX28" fmla="*/ 0 w 8034645"/>
              <a:gd name="connsiteY28" fmla="*/ 426939 h 512327"/>
              <a:gd name="connsiteX29" fmla="*/ 0 w 8034645"/>
              <a:gd name="connsiteY29" fmla="*/ 85388 h 51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34645" h="512327" fill="none" extrusionOk="0">
                <a:moveTo>
                  <a:pt x="0" y="85388"/>
                </a:moveTo>
                <a:cubicBezTo>
                  <a:pt x="7932" y="45586"/>
                  <a:pt x="40848" y="-1565"/>
                  <a:pt x="85388" y="0"/>
                </a:cubicBezTo>
                <a:cubicBezTo>
                  <a:pt x="252508" y="-13448"/>
                  <a:pt x="432881" y="-20847"/>
                  <a:pt x="740710" y="0"/>
                </a:cubicBezTo>
                <a:cubicBezTo>
                  <a:pt x="1048539" y="20847"/>
                  <a:pt x="1293667" y="-21631"/>
                  <a:pt x="1474672" y="0"/>
                </a:cubicBezTo>
                <a:cubicBezTo>
                  <a:pt x="1655677" y="21631"/>
                  <a:pt x="1772712" y="14385"/>
                  <a:pt x="1972717" y="0"/>
                </a:cubicBezTo>
                <a:cubicBezTo>
                  <a:pt x="2172723" y="-14385"/>
                  <a:pt x="2221975" y="-2238"/>
                  <a:pt x="2392123" y="0"/>
                </a:cubicBezTo>
                <a:cubicBezTo>
                  <a:pt x="2562271" y="2238"/>
                  <a:pt x="2667660" y="-19607"/>
                  <a:pt x="2890168" y="0"/>
                </a:cubicBezTo>
                <a:cubicBezTo>
                  <a:pt x="3112676" y="19607"/>
                  <a:pt x="3220696" y="8167"/>
                  <a:pt x="3466852" y="0"/>
                </a:cubicBezTo>
                <a:cubicBezTo>
                  <a:pt x="3713008" y="-8167"/>
                  <a:pt x="3984881" y="15956"/>
                  <a:pt x="4122174" y="0"/>
                </a:cubicBezTo>
                <a:cubicBezTo>
                  <a:pt x="4259467" y="-15956"/>
                  <a:pt x="4498604" y="1540"/>
                  <a:pt x="4620219" y="0"/>
                </a:cubicBezTo>
                <a:cubicBezTo>
                  <a:pt x="4741835" y="-1540"/>
                  <a:pt x="5088859" y="-21159"/>
                  <a:pt x="5432819" y="0"/>
                </a:cubicBezTo>
                <a:cubicBezTo>
                  <a:pt x="5776779" y="21159"/>
                  <a:pt x="5850380" y="-19890"/>
                  <a:pt x="6088141" y="0"/>
                </a:cubicBezTo>
                <a:cubicBezTo>
                  <a:pt x="6325902" y="19890"/>
                  <a:pt x="6494973" y="-20447"/>
                  <a:pt x="6900741" y="0"/>
                </a:cubicBezTo>
                <a:cubicBezTo>
                  <a:pt x="7306509" y="20447"/>
                  <a:pt x="7489431" y="-42036"/>
                  <a:pt x="7949257" y="0"/>
                </a:cubicBezTo>
                <a:cubicBezTo>
                  <a:pt x="7993407" y="11017"/>
                  <a:pt x="8036630" y="34888"/>
                  <a:pt x="8034645" y="85388"/>
                </a:cubicBezTo>
                <a:cubicBezTo>
                  <a:pt x="8034750" y="203156"/>
                  <a:pt x="8029562" y="355808"/>
                  <a:pt x="8034645" y="426939"/>
                </a:cubicBezTo>
                <a:cubicBezTo>
                  <a:pt x="8035179" y="468702"/>
                  <a:pt x="7999911" y="501992"/>
                  <a:pt x="7949257" y="512327"/>
                </a:cubicBezTo>
                <a:cubicBezTo>
                  <a:pt x="7626454" y="541551"/>
                  <a:pt x="7532307" y="498932"/>
                  <a:pt x="7215296" y="512327"/>
                </a:cubicBezTo>
                <a:cubicBezTo>
                  <a:pt x="6898285" y="525722"/>
                  <a:pt x="6713587" y="487442"/>
                  <a:pt x="6559973" y="512327"/>
                </a:cubicBezTo>
                <a:cubicBezTo>
                  <a:pt x="6406359" y="537212"/>
                  <a:pt x="5916478" y="495873"/>
                  <a:pt x="5747374" y="512327"/>
                </a:cubicBezTo>
                <a:cubicBezTo>
                  <a:pt x="5578270" y="528781"/>
                  <a:pt x="5398388" y="509781"/>
                  <a:pt x="5170690" y="512327"/>
                </a:cubicBezTo>
                <a:cubicBezTo>
                  <a:pt x="4942992" y="514873"/>
                  <a:pt x="4801682" y="500136"/>
                  <a:pt x="4672645" y="512327"/>
                </a:cubicBezTo>
                <a:cubicBezTo>
                  <a:pt x="4543609" y="524518"/>
                  <a:pt x="4259695" y="523229"/>
                  <a:pt x="4017323" y="512327"/>
                </a:cubicBezTo>
                <a:cubicBezTo>
                  <a:pt x="3774951" y="501425"/>
                  <a:pt x="3645069" y="487142"/>
                  <a:pt x="3283361" y="512327"/>
                </a:cubicBezTo>
                <a:cubicBezTo>
                  <a:pt x="2921653" y="537512"/>
                  <a:pt x="2801630" y="548977"/>
                  <a:pt x="2470762" y="512327"/>
                </a:cubicBezTo>
                <a:cubicBezTo>
                  <a:pt x="2139894" y="475677"/>
                  <a:pt x="1892739" y="493857"/>
                  <a:pt x="1736800" y="512327"/>
                </a:cubicBezTo>
                <a:cubicBezTo>
                  <a:pt x="1580861" y="530797"/>
                  <a:pt x="1116650" y="480476"/>
                  <a:pt x="924201" y="512327"/>
                </a:cubicBezTo>
                <a:cubicBezTo>
                  <a:pt x="731752" y="544178"/>
                  <a:pt x="454297" y="516219"/>
                  <a:pt x="85388" y="512327"/>
                </a:cubicBezTo>
                <a:cubicBezTo>
                  <a:pt x="39935" y="510562"/>
                  <a:pt x="-1160" y="478008"/>
                  <a:pt x="0" y="426939"/>
                </a:cubicBezTo>
                <a:cubicBezTo>
                  <a:pt x="-3643" y="268230"/>
                  <a:pt x="7393" y="164136"/>
                  <a:pt x="0" y="85388"/>
                </a:cubicBezTo>
                <a:close/>
              </a:path>
              <a:path w="8034645" h="512327" stroke="0" extrusionOk="0">
                <a:moveTo>
                  <a:pt x="0" y="85388"/>
                </a:moveTo>
                <a:cubicBezTo>
                  <a:pt x="-8515" y="32978"/>
                  <a:pt x="27875" y="3886"/>
                  <a:pt x="85388" y="0"/>
                </a:cubicBezTo>
                <a:cubicBezTo>
                  <a:pt x="382438" y="-8487"/>
                  <a:pt x="687217" y="12899"/>
                  <a:pt x="897988" y="0"/>
                </a:cubicBezTo>
                <a:cubicBezTo>
                  <a:pt x="1108759" y="-12899"/>
                  <a:pt x="1246088" y="26908"/>
                  <a:pt x="1474672" y="0"/>
                </a:cubicBezTo>
                <a:cubicBezTo>
                  <a:pt x="1703256" y="-26908"/>
                  <a:pt x="1805078" y="9106"/>
                  <a:pt x="1972717" y="0"/>
                </a:cubicBezTo>
                <a:cubicBezTo>
                  <a:pt x="2140356" y="-9106"/>
                  <a:pt x="2358276" y="-27361"/>
                  <a:pt x="2706678" y="0"/>
                </a:cubicBezTo>
                <a:cubicBezTo>
                  <a:pt x="3055080" y="27361"/>
                  <a:pt x="3117377" y="-21938"/>
                  <a:pt x="3283361" y="0"/>
                </a:cubicBezTo>
                <a:cubicBezTo>
                  <a:pt x="3449345" y="21938"/>
                  <a:pt x="3804989" y="-18951"/>
                  <a:pt x="4095961" y="0"/>
                </a:cubicBezTo>
                <a:cubicBezTo>
                  <a:pt x="4386933" y="18951"/>
                  <a:pt x="4419004" y="-23193"/>
                  <a:pt x="4594006" y="0"/>
                </a:cubicBezTo>
                <a:cubicBezTo>
                  <a:pt x="4769008" y="23193"/>
                  <a:pt x="5070082" y="-20391"/>
                  <a:pt x="5406606" y="0"/>
                </a:cubicBezTo>
                <a:cubicBezTo>
                  <a:pt x="5743130" y="20391"/>
                  <a:pt x="5723924" y="-828"/>
                  <a:pt x="5826012" y="0"/>
                </a:cubicBezTo>
                <a:cubicBezTo>
                  <a:pt x="5928100" y="828"/>
                  <a:pt x="6267189" y="-25935"/>
                  <a:pt x="6481335" y="0"/>
                </a:cubicBezTo>
                <a:cubicBezTo>
                  <a:pt x="6695481" y="25935"/>
                  <a:pt x="6844631" y="1107"/>
                  <a:pt x="7136657" y="0"/>
                </a:cubicBezTo>
                <a:cubicBezTo>
                  <a:pt x="7428683" y="-1107"/>
                  <a:pt x="7558083" y="21528"/>
                  <a:pt x="7949257" y="0"/>
                </a:cubicBezTo>
                <a:cubicBezTo>
                  <a:pt x="8002822" y="7848"/>
                  <a:pt x="8036009" y="37036"/>
                  <a:pt x="8034645" y="85388"/>
                </a:cubicBezTo>
                <a:cubicBezTo>
                  <a:pt x="8035803" y="183494"/>
                  <a:pt x="8047752" y="354131"/>
                  <a:pt x="8034645" y="426939"/>
                </a:cubicBezTo>
                <a:cubicBezTo>
                  <a:pt x="8027004" y="466898"/>
                  <a:pt x="7990684" y="503760"/>
                  <a:pt x="7949257" y="512327"/>
                </a:cubicBezTo>
                <a:cubicBezTo>
                  <a:pt x="7767069" y="532039"/>
                  <a:pt x="7367126" y="527046"/>
                  <a:pt x="7215296" y="512327"/>
                </a:cubicBezTo>
                <a:cubicBezTo>
                  <a:pt x="7063466" y="497608"/>
                  <a:pt x="7005252" y="532251"/>
                  <a:pt x="6795890" y="512327"/>
                </a:cubicBezTo>
                <a:cubicBezTo>
                  <a:pt x="6586528" y="492403"/>
                  <a:pt x="6400730" y="532631"/>
                  <a:pt x="6297845" y="512327"/>
                </a:cubicBezTo>
                <a:cubicBezTo>
                  <a:pt x="6194960" y="492023"/>
                  <a:pt x="5882208" y="544449"/>
                  <a:pt x="5485245" y="512327"/>
                </a:cubicBezTo>
                <a:cubicBezTo>
                  <a:pt x="5088282" y="480205"/>
                  <a:pt x="5102996" y="524156"/>
                  <a:pt x="4829922" y="512327"/>
                </a:cubicBezTo>
                <a:cubicBezTo>
                  <a:pt x="4556848" y="500498"/>
                  <a:pt x="4532413" y="493447"/>
                  <a:pt x="4331877" y="512327"/>
                </a:cubicBezTo>
                <a:cubicBezTo>
                  <a:pt x="4131341" y="531207"/>
                  <a:pt x="3971182" y="528941"/>
                  <a:pt x="3676555" y="512327"/>
                </a:cubicBezTo>
                <a:cubicBezTo>
                  <a:pt x="3381928" y="495713"/>
                  <a:pt x="3341063" y="512788"/>
                  <a:pt x="3257148" y="512327"/>
                </a:cubicBezTo>
                <a:cubicBezTo>
                  <a:pt x="3173233" y="511866"/>
                  <a:pt x="2941003" y="501515"/>
                  <a:pt x="2837742" y="512327"/>
                </a:cubicBezTo>
                <a:cubicBezTo>
                  <a:pt x="2734481" y="523139"/>
                  <a:pt x="2465597" y="523936"/>
                  <a:pt x="2182420" y="512327"/>
                </a:cubicBezTo>
                <a:cubicBezTo>
                  <a:pt x="1899243" y="500718"/>
                  <a:pt x="1914977" y="529989"/>
                  <a:pt x="1684375" y="512327"/>
                </a:cubicBezTo>
                <a:cubicBezTo>
                  <a:pt x="1453773" y="494665"/>
                  <a:pt x="1223185" y="545921"/>
                  <a:pt x="950414" y="512327"/>
                </a:cubicBezTo>
                <a:cubicBezTo>
                  <a:pt x="677643" y="478733"/>
                  <a:pt x="424569" y="535088"/>
                  <a:pt x="85388" y="512327"/>
                </a:cubicBezTo>
                <a:cubicBezTo>
                  <a:pt x="36554" y="517552"/>
                  <a:pt x="-1504" y="469359"/>
                  <a:pt x="0" y="426939"/>
                </a:cubicBezTo>
                <a:cubicBezTo>
                  <a:pt x="-9889" y="318566"/>
                  <a:pt x="-14424" y="225642"/>
                  <a:pt x="0" y="85388"/>
                </a:cubicBezTo>
                <a:close/>
              </a:path>
            </a:pathLst>
          </a:custGeom>
          <a:solidFill>
            <a:schemeClr val="accent2">
              <a:lumMod val="20000"/>
              <a:lumOff val="80000"/>
            </a:schemeClr>
          </a:solidFill>
          <a:ln w="22225" cap="flat" cmpd="sng" algn="ctr">
            <a:noFill/>
            <a:prstDash val="solid"/>
            <a:round/>
            <a:headEnd type="none" w="med" len="med"/>
            <a:tailEnd type="none" w="med" len="med"/>
            <a:extLst>
              <a:ext uri="{C807C97D-BFC1-408E-A445-0C87EB9F89A2}">
                <ask:lineSketchStyleProps xmlns:ask="http://schemas.microsoft.com/office/drawing/2018/sketchyshapes" sd="1219033472">
                  <a:prstGeom prst="flowChartAlternateProcess">
                    <a:avLst/>
                  </a:prstGeom>
                  <ask:type>
                    <ask:lineSketchFreehand/>
                  </ask:type>
                </ask:lineSketchStyleProps>
              </a:ext>
            </a:extLst>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dirty="0">
                <a:solidFill>
                  <a:schemeClr val="tx1"/>
                </a:solidFill>
              </a:rPr>
              <a:t>Harness the variations of carbon intensity across time and locations </a:t>
            </a:r>
          </a:p>
        </p:txBody>
      </p:sp>
      <p:pic>
        <p:nvPicPr>
          <p:cNvPr id="2" name="Picture 1">
            <a:extLst>
              <a:ext uri="{FF2B5EF4-FFF2-40B4-BE49-F238E27FC236}">
                <a16:creationId xmlns:a16="http://schemas.microsoft.com/office/drawing/2014/main" id="{771ED0D2-E9E7-86AA-B89F-C2135B7A7A86}"/>
              </a:ext>
            </a:extLst>
          </p:cNvPr>
          <p:cNvPicPr>
            <a:picLocks noChangeAspect="1"/>
          </p:cNvPicPr>
          <p:nvPr/>
        </p:nvPicPr>
        <p:blipFill>
          <a:blip r:embed="rId11"/>
          <a:stretch>
            <a:fillRect/>
          </a:stretch>
        </p:blipFill>
        <p:spPr>
          <a:xfrm>
            <a:off x="8449369" y="1179024"/>
            <a:ext cx="538064" cy="538064"/>
          </a:xfrm>
          <a:prstGeom prst="rect">
            <a:avLst/>
          </a:prstGeom>
        </p:spPr>
      </p:pic>
      <p:sp>
        <p:nvSpPr>
          <p:cNvPr id="8" name="TextBox 7">
            <a:extLst>
              <a:ext uri="{FF2B5EF4-FFF2-40B4-BE49-F238E27FC236}">
                <a16:creationId xmlns:a16="http://schemas.microsoft.com/office/drawing/2014/main" id="{671A3696-021E-593A-6DAA-3077AC87D73B}"/>
              </a:ext>
            </a:extLst>
          </p:cNvPr>
          <p:cNvSpPr txBox="1"/>
          <p:nvPr/>
        </p:nvSpPr>
        <p:spPr>
          <a:xfrm>
            <a:off x="2437442" y="1621007"/>
            <a:ext cx="1967270" cy="369332"/>
          </a:xfrm>
          <a:prstGeom prst="rect">
            <a:avLst/>
          </a:prstGeom>
          <a:noFill/>
          <a:ln w="15875">
            <a:solidFill>
              <a:srgbClr val="FF0000"/>
            </a:solidFill>
          </a:ln>
        </p:spPr>
        <p:txBody>
          <a:bodyPr wrap="square" rtlCol="0">
            <a:spAutoFit/>
          </a:bodyPr>
          <a:lstStyle/>
          <a:p>
            <a:pPr algn="ctr"/>
            <a:r>
              <a:rPr lang="en-US" dirty="0"/>
              <a:t>Temporal Shifting</a:t>
            </a:r>
          </a:p>
        </p:txBody>
      </p:sp>
      <p:sp>
        <p:nvSpPr>
          <p:cNvPr id="12" name="TextBox 11">
            <a:extLst>
              <a:ext uri="{FF2B5EF4-FFF2-40B4-BE49-F238E27FC236}">
                <a16:creationId xmlns:a16="http://schemas.microsoft.com/office/drawing/2014/main" id="{D64CFA52-C140-CBEB-AC16-D8F7C87DB53F}"/>
              </a:ext>
            </a:extLst>
          </p:cNvPr>
          <p:cNvSpPr txBox="1"/>
          <p:nvPr/>
        </p:nvSpPr>
        <p:spPr>
          <a:xfrm>
            <a:off x="5311010" y="2309565"/>
            <a:ext cx="1721801" cy="369332"/>
          </a:xfrm>
          <a:prstGeom prst="rect">
            <a:avLst/>
          </a:prstGeom>
          <a:noFill/>
          <a:ln w="15875">
            <a:solidFill>
              <a:srgbClr val="FF0000"/>
            </a:solidFill>
          </a:ln>
        </p:spPr>
        <p:txBody>
          <a:bodyPr wrap="square" rtlCol="0">
            <a:spAutoFit/>
          </a:bodyPr>
          <a:lstStyle/>
          <a:p>
            <a:pPr algn="ctr"/>
            <a:r>
              <a:rPr lang="en-US" dirty="0"/>
              <a:t>Spatial Shifting</a:t>
            </a:r>
          </a:p>
        </p:txBody>
      </p:sp>
    </p:spTree>
    <p:custDataLst>
      <p:tags r:id="rId1"/>
    </p:custDataLst>
    <p:extLst>
      <p:ext uri="{BB962C8B-B14F-4D97-AF65-F5344CB8AC3E}">
        <p14:creationId xmlns:p14="http://schemas.microsoft.com/office/powerpoint/2010/main" val="14809654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par>
                                <p:cTn id="29" presetID="1" presetClass="exit" presetSubtype="0" fill="hold" grpId="1" nodeType="with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3.61111E-6 1.48148E-6 L 0.15764 1.48148E-6 " pathEditMode="relative" rAng="0" ptsTypes="AA">
                                      <p:cBhvr>
                                        <p:cTn id="34" dur="2000" fill="hold"/>
                                        <p:tgtEl>
                                          <p:spTgt spid="30"/>
                                        </p:tgtEl>
                                        <p:attrNameLst>
                                          <p:attrName>ppt_x</p:attrName>
                                          <p:attrName>ppt_y</p:attrName>
                                        </p:attrNameLst>
                                      </p:cBhvr>
                                      <p:rCtr x="7882" y="0"/>
                                    </p:animMotion>
                                  </p:childTnLst>
                                </p:cTn>
                              </p:par>
                              <p:par>
                                <p:cTn id="35" presetID="0" presetClass="path" presetSubtype="0" accel="50000" decel="50000" fill="hold" grpId="0" nodeType="withEffect">
                                  <p:stCondLst>
                                    <p:cond delay="0"/>
                                  </p:stCondLst>
                                  <p:childTnLst>
                                    <p:animMotion origin="layout" path="M -3.61111E-6 1.48148E-6 L 0.10521 1.48148E-6 " pathEditMode="relative" rAng="0" ptsTypes="AA">
                                      <p:cBhvr>
                                        <p:cTn id="36" dur="2000" fill="hold"/>
                                        <p:tgtEl>
                                          <p:spTgt spid="29"/>
                                        </p:tgtEl>
                                        <p:attrNameLst>
                                          <p:attrName>ppt_x</p:attrName>
                                          <p:attrName>ppt_y</p:attrName>
                                        </p:attrNameLst>
                                      </p:cBhvr>
                                      <p:rCtr x="5260" y="0"/>
                                    </p:animMotion>
                                  </p:childTnLst>
                                </p:cTn>
                              </p:par>
                              <p:par>
                                <p:cTn id="37" presetID="0" presetClass="path" presetSubtype="0" accel="50000" decel="50000" fill="hold" grpId="0" nodeType="withEffect">
                                  <p:stCondLst>
                                    <p:cond delay="0"/>
                                  </p:stCondLst>
                                  <p:childTnLst>
                                    <p:animMotion origin="layout" path="M -1.38778E-17 1.48148E-6 L 0.05226 1.48148E-6 " pathEditMode="relative" rAng="0" ptsTypes="AA">
                                      <p:cBhvr>
                                        <p:cTn id="38" dur="2000" fill="hold"/>
                                        <p:tgtEl>
                                          <p:spTgt spid="27"/>
                                        </p:tgtEl>
                                        <p:attrNameLst>
                                          <p:attrName>ppt_x</p:attrName>
                                          <p:attrName>ppt_y</p:attrName>
                                        </p:attrNameLst>
                                      </p:cBhvr>
                                      <p:rCtr x="2604" y="0"/>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grpId="1" nodeType="clickEffect">
                                  <p:stCondLst>
                                    <p:cond delay="0"/>
                                  </p:stCondLst>
                                  <p:childTnLst>
                                    <p:animRot by="120000">
                                      <p:cBhvr>
                                        <p:cTn id="46" dur="100" fill="hold">
                                          <p:stCondLst>
                                            <p:cond delay="0"/>
                                          </p:stCondLst>
                                        </p:cTn>
                                        <p:tgtEl>
                                          <p:spTgt spid="8"/>
                                        </p:tgtEl>
                                        <p:attrNameLst>
                                          <p:attrName>r</p:attrName>
                                        </p:attrNameLst>
                                      </p:cBhvr>
                                    </p:animRot>
                                    <p:animRot by="-240000">
                                      <p:cBhvr>
                                        <p:cTn id="47" dur="200" fill="hold">
                                          <p:stCondLst>
                                            <p:cond delay="200"/>
                                          </p:stCondLst>
                                        </p:cTn>
                                        <p:tgtEl>
                                          <p:spTgt spid="8"/>
                                        </p:tgtEl>
                                        <p:attrNameLst>
                                          <p:attrName>r</p:attrName>
                                        </p:attrNameLst>
                                      </p:cBhvr>
                                    </p:animRot>
                                    <p:animRot by="240000">
                                      <p:cBhvr>
                                        <p:cTn id="48" dur="200" fill="hold">
                                          <p:stCondLst>
                                            <p:cond delay="400"/>
                                          </p:stCondLst>
                                        </p:cTn>
                                        <p:tgtEl>
                                          <p:spTgt spid="8"/>
                                        </p:tgtEl>
                                        <p:attrNameLst>
                                          <p:attrName>r</p:attrName>
                                        </p:attrNameLst>
                                      </p:cBhvr>
                                    </p:animRot>
                                    <p:animRot by="-240000">
                                      <p:cBhvr>
                                        <p:cTn id="49" dur="200" fill="hold">
                                          <p:stCondLst>
                                            <p:cond delay="600"/>
                                          </p:stCondLst>
                                        </p:cTn>
                                        <p:tgtEl>
                                          <p:spTgt spid="8"/>
                                        </p:tgtEl>
                                        <p:attrNameLst>
                                          <p:attrName>r</p:attrName>
                                        </p:attrNameLst>
                                      </p:cBhvr>
                                    </p:animRot>
                                    <p:animRot by="120000">
                                      <p:cBhvr>
                                        <p:cTn id="50" dur="200" fill="hold">
                                          <p:stCondLst>
                                            <p:cond delay="800"/>
                                          </p:stCondLst>
                                        </p:cTn>
                                        <p:tgtEl>
                                          <p:spTgt spid="8"/>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2"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0" presetClass="path" presetSubtype="0" accel="50000" decel="50000" fill="hold" grpId="1" nodeType="clickEffect">
                                  <p:stCondLst>
                                    <p:cond delay="0"/>
                                  </p:stCondLst>
                                  <p:childTnLst>
                                    <p:animMotion origin="layout" path="M 5E-6 3.7037E-7 L 5E-6 0.30278 " pathEditMode="relative" rAng="0" ptsTypes="AA">
                                      <p:cBhvr>
                                        <p:cTn id="70" dur="2000" fill="hold"/>
                                        <p:tgtEl>
                                          <p:spTgt spid="37"/>
                                        </p:tgtEl>
                                        <p:attrNameLst>
                                          <p:attrName>ppt_x</p:attrName>
                                          <p:attrName>ppt_y</p:attrName>
                                        </p:attrNameLst>
                                      </p:cBhvr>
                                      <p:rCtr x="0" y="15123"/>
                                    </p:animMotion>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32" presetClass="emph" presetSubtype="0" fill="hold" grpId="1" nodeType="clickEffect">
                                  <p:stCondLst>
                                    <p:cond delay="0"/>
                                  </p:stCondLst>
                                  <p:childTnLst>
                                    <p:animRot by="120000">
                                      <p:cBhvr>
                                        <p:cTn id="78" dur="100" fill="hold">
                                          <p:stCondLst>
                                            <p:cond delay="0"/>
                                          </p:stCondLst>
                                        </p:cTn>
                                        <p:tgtEl>
                                          <p:spTgt spid="12"/>
                                        </p:tgtEl>
                                        <p:attrNameLst>
                                          <p:attrName>r</p:attrName>
                                        </p:attrNameLst>
                                      </p:cBhvr>
                                    </p:animRot>
                                    <p:animRot by="-240000">
                                      <p:cBhvr>
                                        <p:cTn id="79" dur="200" fill="hold">
                                          <p:stCondLst>
                                            <p:cond delay="200"/>
                                          </p:stCondLst>
                                        </p:cTn>
                                        <p:tgtEl>
                                          <p:spTgt spid="12"/>
                                        </p:tgtEl>
                                        <p:attrNameLst>
                                          <p:attrName>r</p:attrName>
                                        </p:attrNameLst>
                                      </p:cBhvr>
                                    </p:animRot>
                                    <p:animRot by="240000">
                                      <p:cBhvr>
                                        <p:cTn id="80" dur="200" fill="hold">
                                          <p:stCondLst>
                                            <p:cond delay="400"/>
                                          </p:stCondLst>
                                        </p:cTn>
                                        <p:tgtEl>
                                          <p:spTgt spid="12"/>
                                        </p:tgtEl>
                                        <p:attrNameLst>
                                          <p:attrName>r</p:attrName>
                                        </p:attrNameLst>
                                      </p:cBhvr>
                                    </p:animRot>
                                    <p:animRot by="-240000">
                                      <p:cBhvr>
                                        <p:cTn id="81" dur="200" fill="hold">
                                          <p:stCondLst>
                                            <p:cond delay="600"/>
                                          </p:stCondLst>
                                        </p:cTn>
                                        <p:tgtEl>
                                          <p:spTgt spid="12"/>
                                        </p:tgtEl>
                                        <p:attrNameLst>
                                          <p:attrName>r</p:attrName>
                                        </p:attrNameLst>
                                      </p:cBhvr>
                                    </p:animRot>
                                    <p:animRot by="120000">
                                      <p:cBhvr>
                                        <p:cTn id="82" dur="200" fill="hold">
                                          <p:stCondLst>
                                            <p:cond delay="800"/>
                                          </p:stCondLst>
                                        </p:cTn>
                                        <p:tgtEl>
                                          <p:spTgt spid="12"/>
                                        </p:tgtEl>
                                        <p:attrNameLst>
                                          <p:attrName>r</p:attrName>
                                        </p:attrNameLst>
                                      </p:cBhvr>
                                    </p:animRo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1" nodeType="clickEffect">
                                  <p:stCondLst>
                                    <p:cond delay="0"/>
                                  </p:stCondLst>
                                  <p:iterate type="lt">
                                    <p:tmAbs val="0"/>
                                  </p:iterate>
                                  <p:childTnLst>
                                    <p:set>
                                      <p:cBhvr>
                                        <p:cTn id="8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1" animBg="1"/>
      <p:bldP spid="17" grpId="2" animBg="1"/>
      <p:bldP spid="27" grpId="0" animBg="1"/>
      <p:bldP spid="27" grpId="1" animBg="1"/>
      <p:bldP spid="29" grpId="0" animBg="1"/>
      <p:bldP spid="29" grpId="1" animBg="1"/>
      <p:bldP spid="30" grpId="0" animBg="1"/>
      <p:bldP spid="30" grpId="1" animBg="1"/>
      <p:bldP spid="33" grpId="0"/>
      <p:bldP spid="35" grpId="0"/>
      <p:bldP spid="37" grpId="1" animBg="1"/>
      <p:bldP spid="37" grpId="2" animBg="1"/>
      <p:bldP spid="42" grpId="1" animBg="1"/>
      <p:bldP spid="8" grpId="0" animBg="1"/>
      <p:bldP spid="8" grpId="1" animBg="1"/>
      <p:bldP spid="12" grpId="0" animBg="1"/>
      <p:bldP spid="1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0CCFD7-5E2E-CD2A-4491-D93E52BC9ED2}"/>
              </a:ext>
            </a:extLst>
          </p:cNvPr>
          <p:cNvSpPr>
            <a:spLocks noGrp="1"/>
          </p:cNvSpPr>
          <p:nvPr>
            <p:ph type="body" sz="quarter" idx="10"/>
          </p:nvPr>
        </p:nvSpPr>
        <p:spPr/>
        <p:txBody>
          <a:bodyPr/>
          <a:lstStyle/>
          <a:p>
            <a:r>
              <a:rPr lang="en-US" dirty="0"/>
              <a:t>Variations in the carbon intensity worldwide, both temporally and spatially </a:t>
            </a:r>
          </a:p>
          <a:p>
            <a:r>
              <a:rPr lang="en-US" dirty="0"/>
              <a:t>The potential benefits of spatiotemporal shifting are unclear</a:t>
            </a:r>
          </a:p>
        </p:txBody>
      </p:sp>
      <p:sp>
        <p:nvSpPr>
          <p:cNvPr id="3" name="Slide Number Placeholder 2">
            <a:extLst>
              <a:ext uri="{FF2B5EF4-FFF2-40B4-BE49-F238E27FC236}">
                <a16:creationId xmlns:a16="http://schemas.microsoft.com/office/drawing/2014/main" id="{F15632AA-8B65-079D-7BA3-682F762C0AE4}"/>
              </a:ext>
            </a:extLst>
          </p:cNvPr>
          <p:cNvSpPr>
            <a:spLocks noGrp="1"/>
          </p:cNvSpPr>
          <p:nvPr>
            <p:ph type="sldNum" sz="quarter" idx="4"/>
          </p:nvPr>
        </p:nvSpPr>
        <p:spPr/>
        <p:txBody>
          <a:bodyPr/>
          <a:lstStyle/>
          <a:p>
            <a:fld id="{4740AEA5-A348-2949-9B8B-EA763C54C64D}" type="slidenum">
              <a:rPr lang="en-US" smtClean="0"/>
              <a:t>7</a:t>
            </a:fld>
            <a:endParaRPr lang="en-US"/>
          </a:p>
        </p:txBody>
      </p:sp>
      <p:sp>
        <p:nvSpPr>
          <p:cNvPr id="4" name="Title 3">
            <a:extLst>
              <a:ext uri="{FF2B5EF4-FFF2-40B4-BE49-F238E27FC236}">
                <a16:creationId xmlns:a16="http://schemas.microsoft.com/office/drawing/2014/main" id="{CF28C7FB-F0DF-D506-4BF8-7908204FF866}"/>
              </a:ext>
            </a:extLst>
          </p:cNvPr>
          <p:cNvSpPr>
            <a:spLocks noGrp="1"/>
          </p:cNvSpPr>
          <p:nvPr>
            <p:ph type="title"/>
          </p:nvPr>
        </p:nvSpPr>
        <p:spPr/>
        <p:txBody>
          <a:bodyPr/>
          <a:lstStyle/>
          <a:p>
            <a:r>
              <a:rPr lang="en-US" dirty="0"/>
              <a:t>Research Question</a:t>
            </a:r>
          </a:p>
        </p:txBody>
      </p:sp>
      <p:pic>
        <p:nvPicPr>
          <p:cNvPr id="6" name="Picture 5" descr="A map of the world&#10;&#10;Description automatically generated">
            <a:extLst>
              <a:ext uri="{FF2B5EF4-FFF2-40B4-BE49-F238E27FC236}">
                <a16:creationId xmlns:a16="http://schemas.microsoft.com/office/drawing/2014/main" id="{2923F927-9674-8A42-AD80-08A31211F69E}"/>
              </a:ext>
            </a:extLst>
          </p:cNvPr>
          <p:cNvPicPr>
            <a:picLocks noChangeAspect="1"/>
          </p:cNvPicPr>
          <p:nvPr/>
        </p:nvPicPr>
        <p:blipFill>
          <a:blip r:embed="rId3"/>
          <a:stretch>
            <a:fillRect/>
          </a:stretch>
        </p:blipFill>
        <p:spPr>
          <a:xfrm>
            <a:off x="812392" y="2064468"/>
            <a:ext cx="4144237" cy="2805330"/>
          </a:xfrm>
          <a:prstGeom prst="rect">
            <a:avLst/>
          </a:prstGeom>
        </p:spPr>
      </p:pic>
      <p:pic>
        <p:nvPicPr>
          <p:cNvPr id="8" name="Picture 7" descr="A diagram of different colored circles&#10;&#10;Description automatically generated">
            <a:extLst>
              <a:ext uri="{FF2B5EF4-FFF2-40B4-BE49-F238E27FC236}">
                <a16:creationId xmlns:a16="http://schemas.microsoft.com/office/drawing/2014/main" id="{39BF624D-75D0-81C3-E476-638EA9F6317F}"/>
              </a:ext>
            </a:extLst>
          </p:cNvPr>
          <p:cNvPicPr>
            <a:picLocks noChangeAspect="1"/>
          </p:cNvPicPr>
          <p:nvPr/>
        </p:nvPicPr>
        <p:blipFill>
          <a:blip r:embed="rId4"/>
          <a:stretch>
            <a:fillRect/>
          </a:stretch>
        </p:blipFill>
        <p:spPr>
          <a:xfrm>
            <a:off x="5089579" y="2064468"/>
            <a:ext cx="3593753" cy="2875003"/>
          </a:xfrm>
          <a:prstGeom prst="rect">
            <a:avLst/>
          </a:prstGeom>
        </p:spPr>
      </p:pic>
    </p:spTree>
    <p:extLst>
      <p:ext uri="{BB962C8B-B14F-4D97-AF65-F5344CB8AC3E}">
        <p14:creationId xmlns:p14="http://schemas.microsoft.com/office/powerpoint/2010/main" val="148635291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E542FA-7FFE-EFC7-9DC6-9A9A0DABF504}"/>
              </a:ext>
            </a:extLst>
          </p:cNvPr>
          <p:cNvSpPr>
            <a:spLocks noGrp="1"/>
          </p:cNvSpPr>
          <p:nvPr>
            <p:ph type="body" sz="quarter" idx="10"/>
          </p:nvPr>
        </p:nvSpPr>
        <p:spPr/>
        <p:txBody>
          <a:bodyPr/>
          <a:lstStyle/>
          <a:p>
            <a:r>
              <a:rPr lang="en-US" dirty="0"/>
              <a:t>Quantify the potential benefits and limitations of carbon reduction from temporal and spatial workload optimization</a:t>
            </a:r>
          </a:p>
          <a:p>
            <a:pPr marL="1587" indent="0">
              <a:buNone/>
            </a:pPr>
            <a:endParaRPr lang="en-US" dirty="0"/>
          </a:p>
          <a:p>
            <a:r>
              <a:rPr lang="en-US" dirty="0"/>
              <a:t>123 regions from Electricity Maps</a:t>
            </a:r>
          </a:p>
          <a:p>
            <a:r>
              <a:rPr lang="en-US" dirty="0"/>
              <a:t>Cover 99 datacenters</a:t>
            </a:r>
          </a:p>
          <a:p>
            <a:r>
              <a:rPr lang="en-US" dirty="0"/>
              <a:t>From 2020-2022</a:t>
            </a:r>
          </a:p>
        </p:txBody>
      </p:sp>
      <p:sp>
        <p:nvSpPr>
          <p:cNvPr id="3" name="Slide Number Placeholder 2">
            <a:extLst>
              <a:ext uri="{FF2B5EF4-FFF2-40B4-BE49-F238E27FC236}">
                <a16:creationId xmlns:a16="http://schemas.microsoft.com/office/drawing/2014/main" id="{5674C08E-E7DC-1AB6-71FB-3C9ECD0403CC}"/>
              </a:ext>
            </a:extLst>
          </p:cNvPr>
          <p:cNvSpPr>
            <a:spLocks noGrp="1"/>
          </p:cNvSpPr>
          <p:nvPr>
            <p:ph type="sldNum" sz="quarter" idx="4"/>
          </p:nvPr>
        </p:nvSpPr>
        <p:spPr/>
        <p:txBody>
          <a:bodyPr/>
          <a:lstStyle/>
          <a:p>
            <a:fld id="{4740AEA5-A348-2949-9B8B-EA763C54C64D}" type="slidenum">
              <a:rPr lang="en-US" smtClean="0"/>
              <a:t>8</a:t>
            </a:fld>
            <a:endParaRPr lang="en-US"/>
          </a:p>
        </p:txBody>
      </p:sp>
      <p:sp>
        <p:nvSpPr>
          <p:cNvPr id="4" name="Title 3">
            <a:extLst>
              <a:ext uri="{FF2B5EF4-FFF2-40B4-BE49-F238E27FC236}">
                <a16:creationId xmlns:a16="http://schemas.microsoft.com/office/drawing/2014/main" id="{4FE608F0-EEC1-47BD-9D06-D6C7F39F3D99}"/>
              </a:ext>
            </a:extLst>
          </p:cNvPr>
          <p:cNvSpPr>
            <a:spLocks noGrp="1"/>
          </p:cNvSpPr>
          <p:nvPr>
            <p:ph type="title"/>
          </p:nvPr>
        </p:nvSpPr>
        <p:spPr/>
        <p:txBody>
          <a:bodyPr/>
          <a:lstStyle/>
          <a:p>
            <a:r>
              <a:rPr lang="en-US" dirty="0"/>
              <a:t>Our Work</a:t>
            </a:r>
          </a:p>
        </p:txBody>
      </p:sp>
      <p:pic>
        <p:nvPicPr>
          <p:cNvPr id="5" name="Picture 4" descr="A map of the world&#10;&#10;Description automatically generated">
            <a:extLst>
              <a:ext uri="{FF2B5EF4-FFF2-40B4-BE49-F238E27FC236}">
                <a16:creationId xmlns:a16="http://schemas.microsoft.com/office/drawing/2014/main" id="{F4EFB53A-FAE9-0231-55B6-1CEA4E74404E}"/>
              </a:ext>
            </a:extLst>
          </p:cNvPr>
          <p:cNvPicPr>
            <a:picLocks noChangeAspect="1"/>
          </p:cNvPicPr>
          <p:nvPr/>
        </p:nvPicPr>
        <p:blipFill>
          <a:blip r:embed="rId3"/>
          <a:stretch>
            <a:fillRect/>
          </a:stretch>
        </p:blipFill>
        <p:spPr>
          <a:xfrm>
            <a:off x="4825554" y="2050396"/>
            <a:ext cx="3897013" cy="2637979"/>
          </a:xfrm>
          <a:prstGeom prst="rect">
            <a:avLst/>
          </a:prstGeom>
        </p:spPr>
      </p:pic>
    </p:spTree>
    <p:extLst>
      <p:ext uri="{BB962C8B-B14F-4D97-AF65-F5344CB8AC3E}">
        <p14:creationId xmlns:p14="http://schemas.microsoft.com/office/powerpoint/2010/main" val="1950010051"/>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29"/>
</p:tagLst>
</file>

<file path=ppt/tags/tag10.xml><?xml version="1.0" encoding="utf-8"?>
<p:tagLst xmlns:a="http://schemas.openxmlformats.org/drawingml/2006/main" xmlns:r="http://schemas.openxmlformats.org/officeDocument/2006/relationships" xmlns:p="http://schemas.openxmlformats.org/presentationml/2006/main">
  <p:tag name="TIMING" val="|1.5|1.1|3.3|4.2"/>
</p:tagLst>
</file>

<file path=ppt/tags/tag11.xml><?xml version="1.0" encoding="utf-8"?>
<p:tagLst xmlns:a="http://schemas.openxmlformats.org/drawingml/2006/main" xmlns:r="http://schemas.openxmlformats.org/officeDocument/2006/relationships" xmlns:p="http://schemas.openxmlformats.org/presentationml/2006/main">
  <p:tag name="TIMING" val="|25.2"/>
</p:tagLst>
</file>

<file path=ppt/tags/tag12.xml><?xml version="1.0" encoding="utf-8"?>
<p:tagLst xmlns:a="http://schemas.openxmlformats.org/drawingml/2006/main" xmlns:r="http://schemas.openxmlformats.org/officeDocument/2006/relationships" xmlns:p="http://schemas.openxmlformats.org/presentationml/2006/main">
  <p:tag name="TIMING" val="|5.5|24.1"/>
</p:tagLst>
</file>

<file path=ppt/tags/tag2.xml><?xml version="1.0" encoding="utf-8"?>
<p:tagLst xmlns:a="http://schemas.openxmlformats.org/drawingml/2006/main" xmlns:r="http://schemas.openxmlformats.org/officeDocument/2006/relationships" xmlns:p="http://schemas.openxmlformats.org/presentationml/2006/main">
  <p:tag name="TIMING" val="|6.2|13.8"/>
</p:tagLst>
</file>

<file path=ppt/tags/tag3.xml><?xml version="1.0" encoding="utf-8"?>
<p:tagLst xmlns:a="http://schemas.openxmlformats.org/drawingml/2006/main" xmlns:r="http://schemas.openxmlformats.org/officeDocument/2006/relationships" xmlns:p="http://schemas.openxmlformats.org/presentationml/2006/main">
  <p:tag name="TIMING" val="|1|3.4|1.5|2.2|0.8|3.3|6.2|0.5"/>
</p:tagLst>
</file>

<file path=ppt/tags/tag4.xml><?xml version="1.0" encoding="utf-8"?>
<p:tagLst xmlns:a="http://schemas.openxmlformats.org/drawingml/2006/main" xmlns:r="http://schemas.openxmlformats.org/officeDocument/2006/relationships" xmlns:p="http://schemas.openxmlformats.org/presentationml/2006/main">
  <p:tag name="TIMING" val="|4.6|4.6|6|3.7|11.9|0.4|3.3"/>
</p:tagLst>
</file>

<file path=ppt/tags/tag5.xml><?xml version="1.0" encoding="utf-8"?>
<p:tagLst xmlns:a="http://schemas.openxmlformats.org/drawingml/2006/main" xmlns:r="http://schemas.openxmlformats.org/officeDocument/2006/relationships" xmlns:p="http://schemas.openxmlformats.org/presentationml/2006/main">
  <p:tag name="TIMING" val="|5.1|5.9|3.7|8.8|8.9|0.6|1.2|16.7|6.9|0.2|3.2"/>
</p:tagLst>
</file>

<file path=ppt/tags/tag6.xml><?xml version="1.0" encoding="utf-8"?>
<p:tagLst xmlns:a="http://schemas.openxmlformats.org/drawingml/2006/main" xmlns:r="http://schemas.openxmlformats.org/officeDocument/2006/relationships" xmlns:p="http://schemas.openxmlformats.org/presentationml/2006/main">
  <p:tag name="TIMING" val="|13.3|7.7|7.9"/>
</p:tagLst>
</file>

<file path=ppt/tags/tag7.xml><?xml version="1.0" encoding="utf-8"?>
<p:tagLst xmlns:a="http://schemas.openxmlformats.org/drawingml/2006/main" xmlns:r="http://schemas.openxmlformats.org/officeDocument/2006/relationships" xmlns:p="http://schemas.openxmlformats.org/presentationml/2006/main">
  <p:tag name="TIMING" val="|9.1|10.4|3.1"/>
</p:tagLst>
</file>

<file path=ppt/tags/tag8.xml><?xml version="1.0" encoding="utf-8"?>
<p:tagLst xmlns:a="http://schemas.openxmlformats.org/drawingml/2006/main" xmlns:r="http://schemas.openxmlformats.org/officeDocument/2006/relationships" xmlns:p="http://schemas.openxmlformats.org/presentationml/2006/main">
  <p:tag name="TIMING" val="|9.7|5.3"/>
</p:tagLst>
</file>

<file path=ppt/tags/tag9.xml><?xml version="1.0" encoding="utf-8"?>
<p:tagLst xmlns:a="http://schemas.openxmlformats.org/drawingml/2006/main" xmlns:r="http://schemas.openxmlformats.org/officeDocument/2006/relationships" xmlns:p="http://schemas.openxmlformats.org/presentationml/2006/main">
  <p:tag name="TIMING" val="|5.9|3.5|4.9|13.4"/>
</p:tagLst>
</file>

<file path=ppt/theme/theme1.xml><?xml version="1.0" encoding="utf-8"?>
<a:theme xmlns:a="http://schemas.openxmlformats.org/drawingml/2006/main" name="Office Theme">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9807</TotalTime>
  <Words>2111</Words>
  <Application>Microsoft Macintosh PowerPoint</Application>
  <PresentationFormat>On-screen Show (16:9)</PresentationFormat>
  <Paragraphs>203</Paragraphs>
  <Slides>18</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Arimo</vt:lpstr>
      <vt:lpstr>Calibri</vt:lpstr>
      <vt:lpstr>Georgia</vt:lpstr>
      <vt:lpstr>Google Sans</vt:lpstr>
      <vt:lpstr>Helvetica</vt:lpstr>
      <vt:lpstr>Open Sans</vt:lpstr>
      <vt:lpstr>Slack-Lato</vt:lpstr>
      <vt:lpstr>Spectral</vt:lpstr>
      <vt:lpstr>Wingdings</vt:lpstr>
      <vt:lpstr>Office Theme</vt:lpstr>
      <vt:lpstr>On the Limitations of Carbon-Aware Temporal and Spatial Workload Shifting in the Cloud</vt:lpstr>
      <vt:lpstr>Introduction</vt:lpstr>
      <vt:lpstr>Introduction</vt:lpstr>
      <vt:lpstr>Introduction</vt:lpstr>
      <vt:lpstr>Introduction</vt:lpstr>
      <vt:lpstr>Carbon-Efficiency</vt:lpstr>
      <vt:lpstr>Optimizing for Carbon-Efficiency</vt:lpstr>
      <vt:lpstr>Research Question</vt:lpstr>
      <vt:lpstr>Our Work</vt:lpstr>
      <vt:lpstr>Spatial Workload Shifting </vt:lpstr>
      <vt:lpstr>Spatial Workload Shifting</vt:lpstr>
      <vt:lpstr>Spatial: Capacity Constraints</vt:lpstr>
      <vt:lpstr>Temporal: Deferrability</vt:lpstr>
      <vt:lpstr>Temporal: Interruptibility</vt:lpstr>
      <vt:lpstr>Temporal Workload Shifting</vt:lpstr>
      <vt:lpstr>Increasing Renewables</vt:lpstr>
      <vt:lpstr>Conclusion</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Sauve</dc:creator>
  <cp:lastModifiedBy>Tammy Sukprasert</cp:lastModifiedBy>
  <cp:revision>258</cp:revision>
  <dcterms:created xsi:type="dcterms:W3CDTF">2014-02-14T19:28:23Z</dcterms:created>
  <dcterms:modified xsi:type="dcterms:W3CDTF">2024-04-25T08:30:19Z</dcterms:modified>
</cp:coreProperties>
</file>