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sldIdLst>
    <p:sldId id="257" r:id="rId2"/>
    <p:sldId id="334" r:id="rId3"/>
    <p:sldId id="337" r:id="rId4"/>
    <p:sldId id="291" r:id="rId5"/>
    <p:sldId id="328" r:id="rId6"/>
    <p:sldId id="329" r:id="rId7"/>
    <p:sldId id="312" r:id="rId8"/>
    <p:sldId id="338" r:id="rId9"/>
    <p:sldId id="314" r:id="rId10"/>
    <p:sldId id="341" r:id="rId11"/>
    <p:sldId id="33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9D38EF-4B52-E248-9411-6291D34E11D1}">
          <p14:sldIdLst>
            <p14:sldId id="257"/>
          </p14:sldIdLst>
        </p14:section>
        <p14:section name="Carbon Emissions in Electric Grid" id="{75456BAC-C259-F949-9983-C88DF53F831B}">
          <p14:sldIdLst>
            <p14:sldId id="334"/>
          </p14:sldIdLst>
        </p14:section>
        <p14:section name="Carbon Intensity Calculation" id="{EDA2352B-528F-5D44-9D2A-7F7093E03676}">
          <p14:sldIdLst>
            <p14:sldId id="337"/>
          </p14:sldIdLst>
        </p14:section>
        <p14:section name="Our Work" id="{24013853-72B3-DC4B-B16F-7483E1FCBEEC}">
          <p14:sldIdLst>
            <p14:sldId id="291"/>
            <p14:sldId id="328"/>
          </p14:sldIdLst>
        </p14:section>
        <p14:section name="Scheduling and accouting" id="{89F64240-5C72-614E-86B0-3AACB40E3303}">
          <p14:sldIdLst>
            <p14:sldId id="329"/>
            <p14:sldId id="312"/>
            <p14:sldId id="338"/>
            <p14:sldId id="314"/>
          </p14:sldIdLst>
        </p14:section>
        <p14:section name="Conclusion" id="{E2BBEF36-63A6-9C4C-9995-716A838607FE}">
          <p14:sldIdLst>
            <p14:sldId id="341"/>
            <p14:sldId id="33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ECC"/>
    <a:srgbClr val="FFE1FF"/>
    <a:srgbClr val="F4FFF2"/>
    <a:srgbClr val="DBFFFA"/>
    <a:srgbClr val="495600"/>
    <a:srgbClr val="235E00"/>
    <a:srgbClr val="EF6215"/>
    <a:srgbClr val="FFE4F5"/>
    <a:srgbClr val="FFBCFF"/>
    <a:srgbClr val="F5AC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09"/>
    <p:restoredTop sz="76327"/>
  </p:normalViewPr>
  <p:slideViewPr>
    <p:cSldViewPr snapToGrid="0">
      <p:cViewPr varScale="1">
        <p:scale>
          <a:sx n="92" d="100"/>
          <a:sy n="92" d="100"/>
        </p:scale>
        <p:origin x="1240" y="168"/>
      </p:cViewPr>
      <p:guideLst>
        <p:guide orient="horz" pos="2160"/>
        <p:guide pos="3840"/>
      </p:guideLst>
    </p:cSldViewPr>
  </p:slideViewPr>
  <p:notesTextViewPr>
    <p:cViewPr>
      <p:scale>
        <a:sx n="114" d="100"/>
        <a:sy n="114"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elvetica"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elvetica" pitchFamily="2" charset="0"/>
              </a:defRPr>
            </a:lvl1pPr>
          </a:lstStyle>
          <a:p>
            <a:fld id="{DDBE7744-DB45-9A41-AB1E-20460382A9B0}" type="datetimeFigureOut">
              <a:rPr lang="en-US" smtClean="0"/>
              <a:pPr/>
              <a:t>6/6/24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elvetica"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elvetica" pitchFamily="2" charset="0"/>
              </a:defRPr>
            </a:lvl1pPr>
          </a:lstStyle>
          <a:p>
            <a:fld id="{EA7C265C-1BC9-994D-9F44-344DEB0C8569}" type="slidenum">
              <a:rPr lang="en-US" smtClean="0"/>
              <a:pPr/>
              <a:t>‹#›</a:t>
            </a:fld>
            <a:endParaRPr lang="en-US" dirty="0"/>
          </a:p>
        </p:txBody>
      </p:sp>
    </p:spTree>
    <p:extLst>
      <p:ext uri="{BB962C8B-B14F-4D97-AF65-F5344CB8AC3E}">
        <p14:creationId xmlns:p14="http://schemas.microsoft.com/office/powerpoint/2010/main" val="4288952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Helvetica" pitchFamily="2" charset="0"/>
        <a:ea typeface="+mn-ea"/>
        <a:cs typeface="+mn-cs"/>
      </a:defRPr>
    </a:lvl1pPr>
    <a:lvl2pPr marL="457200" algn="l" defTabSz="914400" rtl="0" eaLnBrk="1" latinLnBrk="0" hangingPunct="1">
      <a:defRPr sz="1200" b="0" i="0" kern="1200">
        <a:solidFill>
          <a:schemeClr val="tx1"/>
        </a:solidFill>
        <a:latin typeface="Helvetica" pitchFamily="2" charset="0"/>
        <a:ea typeface="+mn-ea"/>
        <a:cs typeface="+mn-cs"/>
      </a:defRPr>
    </a:lvl2pPr>
    <a:lvl3pPr marL="914400" algn="l" defTabSz="914400" rtl="0" eaLnBrk="1" latinLnBrk="0" hangingPunct="1">
      <a:defRPr sz="1200" b="0" i="0" kern="1200">
        <a:solidFill>
          <a:schemeClr val="tx1"/>
        </a:solidFill>
        <a:latin typeface="Helvetica" pitchFamily="2" charset="0"/>
        <a:ea typeface="+mn-ea"/>
        <a:cs typeface="+mn-cs"/>
      </a:defRPr>
    </a:lvl3pPr>
    <a:lvl4pPr marL="1371600" algn="l" defTabSz="914400" rtl="0" eaLnBrk="1" latinLnBrk="0" hangingPunct="1">
      <a:defRPr sz="1200" b="0" i="0" kern="1200">
        <a:solidFill>
          <a:schemeClr val="tx1"/>
        </a:solidFill>
        <a:latin typeface="Helvetica" pitchFamily="2" charset="0"/>
        <a:ea typeface="+mn-ea"/>
        <a:cs typeface="+mn-cs"/>
      </a:defRPr>
    </a:lvl4pPr>
    <a:lvl5pPr marL="1828800" algn="l" defTabSz="914400" rtl="0" eaLnBrk="1" latinLnBrk="0" hangingPunct="1">
      <a:defRPr sz="1200" b="0" i="0" kern="1200">
        <a:solidFill>
          <a:schemeClr val="tx1"/>
        </a:solidFill>
        <a:latin typeface="Helvetica"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pPr/>
              <a:t>1</a:t>
            </a:fld>
            <a:endParaRPr lang="en-US" dirty="0"/>
          </a:p>
        </p:txBody>
      </p:sp>
    </p:spTree>
    <p:extLst>
      <p:ext uri="{BB962C8B-B14F-4D97-AF65-F5344CB8AC3E}">
        <p14:creationId xmlns:p14="http://schemas.microsoft.com/office/powerpoint/2010/main" val="2713110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FFFFFF"/>
                </a:solidFill>
                <a:effectLst/>
                <a:latin typeface="Helvetica" pitchFamily="2" charset="0"/>
              </a:rPr>
              <a:t>To summarize,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FFFFF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FFFFFF"/>
                </a:solidFill>
                <a:effectLst/>
                <a:latin typeface="Helvetica" pitchFamily="2" charset="0"/>
              </a:rPr>
              <a:t>In this work we perform temporal and spatial workload scheduling and show you that the two carbon intensity signals result in different scheduling decisions as well as different carbon savings.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u="none" strike="noStrike" dirty="0">
              <a:solidFill>
                <a:srgbClr val="FFFFF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FFFFFF"/>
                </a:solidFill>
                <a:effectLst/>
                <a:latin typeface="Helvetica" pitchFamily="2" charset="0"/>
              </a:rPr>
              <a:t>So which signal is the best? at this point it is still unclear and this an open research question given that the two signals have different characteristics. A related question is how might we evaluate these two different signals to determine which one is best? The answer is that we would want to select the signal that result in the largest s</a:t>
            </a:r>
            <a:r>
              <a:rPr lang="en-US" dirty="0"/>
              <a:t>ystem-wide carbon reduction</a:t>
            </a:r>
            <a:r>
              <a:rPr lang="en-US" b="0" i="0" u="none" strike="noStrike" dirty="0">
                <a:solidFill>
                  <a:srgbClr val="FFFFFF"/>
                </a:solidFill>
                <a:effectLst/>
                <a:latin typeface="Helvetica" pitchFamily="2" charset="0"/>
              </a:rPr>
              <a:t>. To do this, we would need to examine the system globally rather than each individual user. </a:t>
            </a:r>
          </a:p>
        </p:txBody>
      </p:sp>
      <p:sp>
        <p:nvSpPr>
          <p:cNvPr id="4" name="Slide Number Placeholder 3"/>
          <p:cNvSpPr>
            <a:spLocks noGrp="1"/>
          </p:cNvSpPr>
          <p:nvPr>
            <p:ph type="sldNum" sz="quarter" idx="5"/>
          </p:nvPr>
        </p:nvSpPr>
        <p:spPr/>
        <p:txBody>
          <a:bodyPr/>
          <a:lstStyle/>
          <a:p>
            <a:fld id="{EA7C265C-1BC9-994D-9F44-344DEB0C8569}" type="slidenum">
              <a:rPr lang="en-US" smtClean="0"/>
              <a:t>10</a:t>
            </a:fld>
            <a:endParaRPr lang="en-US"/>
          </a:p>
        </p:txBody>
      </p:sp>
    </p:spTree>
    <p:extLst>
      <p:ext uri="{BB962C8B-B14F-4D97-AF65-F5344CB8AC3E}">
        <p14:creationId xmlns:p14="http://schemas.microsoft.com/office/powerpoint/2010/main" val="1297215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7C265C-1BC9-994D-9F44-344DEB0C8569}" type="slidenum">
              <a:rPr lang="en-US" smtClean="0"/>
              <a:pPr/>
              <a:t>11</a:t>
            </a:fld>
            <a:endParaRPr lang="en-US" dirty="0"/>
          </a:p>
        </p:txBody>
      </p:sp>
    </p:spTree>
    <p:extLst>
      <p:ext uri="{BB962C8B-B14F-4D97-AF65-F5344CB8AC3E}">
        <p14:creationId xmlns:p14="http://schemas.microsoft.com/office/powerpoint/2010/main" val="483789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To get us started, let’s look into the energy mix and carbon intensity. </a:t>
            </a:r>
          </a:p>
          <a:p>
            <a:endParaRPr lang="en-US" dirty="0"/>
          </a:p>
          <a:p>
            <a:r>
              <a:rPr lang="en-US" dirty="0"/>
              <a:t>Suppose we some </a:t>
            </a:r>
            <a:r>
              <a:rPr lang="en-US" dirty="0" err="1"/>
              <a:t>hypothertical</a:t>
            </a:r>
            <a:r>
              <a:rPr lang="en-US" dirty="0"/>
              <a:t> electricity demand that varies through time and the energy demand is served by different energy mix. </a:t>
            </a:r>
          </a:p>
          <a:p>
            <a:endParaRPr lang="en-US" dirty="0"/>
          </a:p>
          <a:p>
            <a:r>
              <a:rPr lang="en-US" dirty="0"/>
              <a:t>For example, in the first time slot, the energy demand is served by gas. As the energy demand increases and there is solar availability, the solar energy is also part of the energy mix. In the next time slot where the demand is still increasing, the energy demand is fulfilled by gas, solar and coal. </a:t>
            </a:r>
          </a:p>
          <a:p>
            <a:endParaRPr lang="en-US" dirty="0"/>
          </a:p>
          <a:p>
            <a:endParaRPr lang="en-US" dirty="0"/>
          </a:p>
          <a:p>
            <a:r>
              <a:rPr lang="en-US" dirty="0"/>
              <a:t>With the energy mix, each each energy source has different carbon intensity. The definition of carbon intensity is amount of carbon emissions per kilowatt hour of electricity and the carbon emissions is measured in grams.</a:t>
            </a:r>
          </a:p>
          <a:p>
            <a:endParaRPr lang="en-US" dirty="0"/>
          </a:p>
          <a:p>
            <a:r>
              <a:rPr lang="en-US" dirty="0"/>
              <a:t>For example, to produce 1kWh of electricity, solar energy has lower carbon emissions as compared to coal.</a:t>
            </a:r>
            <a:r>
              <a:rPr lang="en-US" sz="1200" dirty="0">
                <a:latin typeface="Helvetica" pitchFamily="2" charset="0"/>
              </a:rPr>
              <a:t> What this means is that solar has lower carbon intensity as compared to coal</a:t>
            </a:r>
          </a:p>
          <a:p>
            <a:endParaRPr lang="en-US" dirty="0"/>
          </a:p>
          <a:p>
            <a:endParaRPr lang="en-US" dirty="0"/>
          </a:p>
          <a:p>
            <a:r>
              <a:rPr lang="en-US" dirty="0"/>
              <a:t>f</a:t>
            </a:r>
          </a:p>
        </p:txBody>
      </p:sp>
      <p:sp>
        <p:nvSpPr>
          <p:cNvPr id="4" name="Slide Number Placeholder 3"/>
          <p:cNvSpPr>
            <a:spLocks noGrp="1"/>
          </p:cNvSpPr>
          <p:nvPr>
            <p:ph type="sldNum" sz="quarter" idx="5"/>
          </p:nvPr>
        </p:nvSpPr>
        <p:spPr/>
        <p:txBody>
          <a:bodyPr/>
          <a:lstStyle/>
          <a:p>
            <a:fld id="{EA7C265C-1BC9-994D-9F44-344DEB0C8569}" type="slidenum">
              <a:rPr lang="en-US" smtClean="0"/>
              <a:pPr/>
              <a:t>2</a:t>
            </a:fld>
            <a:endParaRPr lang="en-US" dirty="0"/>
          </a:p>
        </p:txBody>
      </p:sp>
    </p:spTree>
    <p:extLst>
      <p:ext uri="{BB962C8B-B14F-4D97-AF65-F5344CB8AC3E}">
        <p14:creationId xmlns:p14="http://schemas.microsoft.com/office/powerpoint/2010/main" val="2929091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generators serve the </a:t>
            </a:r>
            <a:r>
              <a:rPr lang="en-US" dirty="0" err="1"/>
              <a:t>eletrici</a:t>
            </a:r>
            <a:r>
              <a:rPr lang="en-US" dirty="0"/>
              <a:t>  ty demand, there are two methods of calculating carbon intensity, namely average and marginal carbon intensity. </a:t>
            </a:r>
          </a:p>
          <a:p>
            <a:endParaRPr lang="en-US" dirty="0"/>
          </a:p>
          <a:p>
            <a:r>
              <a:rPr lang="en-US" dirty="0"/>
              <a:t>The average carbon intensity is the weighted average of carbon emissions of the sources weighted their productions to fulfill the electricity demand. For example, here, the two sources that serve the current demand are solar and coal and the average carbon intensity takes the weighted average of the two sources.</a:t>
            </a:r>
          </a:p>
          <a:p>
            <a:endParaRPr lang="en-US" dirty="0"/>
          </a:p>
          <a:p>
            <a:endParaRPr lang="en-US" dirty="0"/>
          </a:p>
          <a:p>
            <a:r>
              <a:rPr lang="en-US" dirty="0"/>
              <a:t>Meanwhile, the marginal carbon intensity, is the carbon intensity with respect to the change in demand. For example, here, the coal generator serves next unit of demand. Hence, the marginal carbon intensity is the carbon intensity of coal.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worth noting that, when calculating the average carbon intensity, when the increased demand triggers the the next generator with higher emissions, increased in emissions are uniformly distributed across all units of existing demand, including the added demand.</a:t>
            </a:r>
          </a:p>
          <a:p>
            <a:endParaRPr lang="en-US" dirty="0"/>
          </a:p>
          <a:p>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pPr/>
              <a:t>3</a:t>
            </a:fld>
            <a:endParaRPr lang="en-US" dirty="0"/>
          </a:p>
        </p:txBody>
      </p:sp>
    </p:spTree>
    <p:extLst>
      <p:ext uri="{BB962C8B-B14F-4D97-AF65-F5344CB8AC3E}">
        <p14:creationId xmlns:p14="http://schemas.microsoft.com/office/powerpoint/2010/main" val="2210561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two carbon intensity signals are used in many different decarbonization efforts, including workload shifting to shift the demand to when and where low-carbon electricity is available. </a:t>
            </a:r>
          </a:p>
          <a:p>
            <a:endParaRPr lang="en-US" dirty="0"/>
          </a:p>
          <a:p>
            <a:r>
              <a:rPr lang="en-US" dirty="0"/>
              <a:t>Such carbon-aware optimizations are enabled by the emergence of the third-party services such as Electricity Maps and </a:t>
            </a:r>
            <a:r>
              <a:rPr lang="en-US" dirty="0" err="1"/>
              <a:t>WattTime</a:t>
            </a:r>
            <a:r>
              <a:rPr lang="en-US" dirty="0"/>
              <a:t>, that provide carbon intensity of electricity across regions worldwide.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so far,  we have discussed how the average and marginal carbon intensity signals are calculated differently. Therefore, our research question focuses on the implications of  the choice of carbon intensity signal on carbon-aware optimizations.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t>4</a:t>
            </a:fld>
            <a:endParaRPr lang="en-US"/>
          </a:p>
        </p:txBody>
      </p:sp>
    </p:spTree>
    <p:extLst>
      <p:ext uri="{BB962C8B-B14F-4D97-AF65-F5344CB8AC3E}">
        <p14:creationId xmlns:p14="http://schemas.microsoft.com/office/powerpoint/2010/main" val="71172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answer our research question, we look into two carbon-aware optimization techniques, namely temporal and spatial workload shifting.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used the marginal and average dataset consist of 65 regions from Electricity Maps from the year 2022 to conduct these analyses.</a:t>
            </a:r>
          </a:p>
          <a:p>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t>5</a:t>
            </a:fld>
            <a:endParaRPr lang="en-US"/>
          </a:p>
        </p:txBody>
      </p:sp>
    </p:spTree>
    <p:extLst>
      <p:ext uri="{BB962C8B-B14F-4D97-AF65-F5344CB8AC3E}">
        <p14:creationId xmlns:p14="http://schemas.microsoft.com/office/powerpoint/2010/main" val="2563897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us look into temporal shifting by looking at the example average and marginal carbon intensity traces of Wyoming. Here, we can use either the average or marginal carbon intensity signal as the scheduling signal and it turns out two different signals ca n result in two different decisions. </a:t>
            </a:r>
          </a:p>
          <a:p>
            <a:endParaRPr lang="en-US" dirty="0"/>
          </a:p>
          <a:p>
            <a:r>
              <a:rPr lang="en-US" dirty="0"/>
              <a:t>With the average carbon intensity signal as the scheduling signal, when shifting the workload to low-carbon period based on the average carbon intensity signal, it could be high carbon period from the perspective of the marginal carbon intensity signal.</a:t>
            </a:r>
          </a:p>
          <a:p>
            <a:endParaRPr lang="en-US" dirty="0"/>
          </a:p>
          <a:p>
            <a:r>
              <a:rPr lang="en-US" dirty="0"/>
              <a:t>Similarly, when the marginal carbon intensity signal is used as the scheduling signal, the low-carbon period of the marginal carbon intensity might be the high carbon-period of the average carbon intensity signal.</a:t>
            </a:r>
          </a:p>
        </p:txBody>
      </p:sp>
      <p:sp>
        <p:nvSpPr>
          <p:cNvPr id="4" name="Slide Number Placeholder 3"/>
          <p:cNvSpPr>
            <a:spLocks noGrp="1"/>
          </p:cNvSpPr>
          <p:nvPr>
            <p:ph type="sldNum" sz="quarter" idx="5"/>
          </p:nvPr>
        </p:nvSpPr>
        <p:spPr/>
        <p:txBody>
          <a:bodyPr/>
          <a:lstStyle/>
          <a:p>
            <a:fld id="{EA7C265C-1BC9-994D-9F44-344DEB0C8569}" type="slidenum">
              <a:rPr lang="en-US" smtClean="0"/>
              <a:pPr/>
              <a:t>6</a:t>
            </a:fld>
            <a:endParaRPr lang="en-US" dirty="0"/>
          </a:p>
        </p:txBody>
      </p:sp>
    </p:spTree>
    <p:extLst>
      <p:ext uri="{BB962C8B-B14F-4D97-AF65-F5344CB8AC3E}">
        <p14:creationId xmlns:p14="http://schemas.microsoft.com/office/powerpoint/2010/main" val="4266541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into the impacts of temporal shifting. The result on the right here shows the carbon savings when the marginal carbon intensity signal is used as the scheduling signal. With the marginal signal as the scheduling signal mean savings across 65 regions is 11%. </a:t>
            </a:r>
          </a:p>
          <a:p>
            <a:endParaRPr lang="en-US" dirty="0"/>
          </a:p>
          <a:p>
            <a:r>
              <a:rPr lang="en-US" dirty="0"/>
              <a:t>However, from the perspective of the average signal, the mean savings are negative, and what this means is there is an increase in carbon emissions. The takeaway of this result is that </a:t>
            </a:r>
            <a:r>
              <a:rPr lang="en-US" b="0" i="0" dirty="0">
                <a:solidFill>
                  <a:srgbClr val="D1D2D3"/>
                </a:solidFill>
                <a:effectLst/>
                <a:highlight>
                  <a:srgbClr val="222529"/>
                </a:highlight>
                <a:latin typeface="Slack-Lato"/>
              </a:rPr>
              <a:t>scheduling with one signal generally results in higher emissions when looking from other’s signal’s perspective. </a:t>
            </a:r>
            <a:endParaRPr lang="en-US" dirty="0"/>
          </a:p>
          <a:p>
            <a:endParaRPr lang="en-US" dirty="0"/>
          </a:p>
          <a:p>
            <a:r>
              <a:rPr lang="en-US" dirty="0"/>
              <a:t>While the result only shows when the marginal carbon intensity signal is used as the scheduling signal, using the average carbon intensity as the scheduling signal yields similar result and  more details can be found in the paper.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pPr/>
              <a:t>7</a:t>
            </a:fld>
            <a:endParaRPr lang="en-US" dirty="0"/>
          </a:p>
        </p:txBody>
      </p:sp>
    </p:spTree>
    <p:extLst>
      <p:ext uri="{BB962C8B-B14F-4D97-AF65-F5344CB8AC3E}">
        <p14:creationId xmlns:p14="http://schemas.microsoft.com/office/powerpoint/2010/main" val="3863911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let’s look into spatial shifting. Let’s us suppose we have a workload at origin X and we want to reduce the carbon footprint of the workload using spatial migration and we have to regions that we can migrate the workload to, namely region A and B. Now consider the case where the average carbon intensity is the scheduling signal, we would migrate the workload to region A with lower carbon intensity. On the other hand, if the marginal carbon intensity is the scheduling signal, we would migrate the workload to region B</a:t>
            </a:r>
          </a:p>
        </p:txBody>
      </p:sp>
      <p:sp>
        <p:nvSpPr>
          <p:cNvPr id="4" name="Slide Number Placeholder 3"/>
          <p:cNvSpPr>
            <a:spLocks noGrp="1"/>
          </p:cNvSpPr>
          <p:nvPr>
            <p:ph type="sldNum" sz="quarter" idx="5"/>
          </p:nvPr>
        </p:nvSpPr>
        <p:spPr/>
        <p:txBody>
          <a:bodyPr/>
          <a:lstStyle/>
          <a:p>
            <a:fld id="{EA7C265C-1BC9-994D-9F44-344DEB0C8569}" type="slidenum">
              <a:rPr lang="en-US" smtClean="0"/>
              <a:pPr/>
              <a:t>8</a:t>
            </a:fld>
            <a:endParaRPr lang="en-US" dirty="0"/>
          </a:p>
        </p:txBody>
      </p:sp>
    </p:spTree>
    <p:extLst>
      <p:ext uri="{BB962C8B-B14F-4D97-AF65-F5344CB8AC3E}">
        <p14:creationId xmlns:p14="http://schemas.microsoft.com/office/powerpoint/2010/main" val="2019917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different scheduling decisions, let's look into the impacts of spatial shifting. The result on the right here shows the carbon savings when the marginal carbon intensity signal is used as the scheduling signal. When the marginal carbon intensity signal is used as the scheduling signal, the mean savings across 65 regions is 87% from the perspective of the marginal carbon intensity.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from the perspective of the average signal, the mean savings across 65 regions are lower.</a:t>
            </a:r>
            <a:r>
              <a:rPr lang="en-US" b="0" i="0" dirty="0">
                <a:solidFill>
                  <a:srgbClr val="D1D2D3"/>
                </a:solidFill>
                <a:effectLst/>
                <a:highlight>
                  <a:srgbClr val="222529"/>
                </a:highlight>
                <a:latin typeface="Slack-Lato"/>
              </a:rPr>
              <a:t> </a:t>
            </a:r>
            <a:r>
              <a:rPr lang="en-US" dirty="0"/>
              <a:t>While the result only shows when the marginal carbon intensity signal is used as the scheduling signal, using the marginal carbon intensity as the scheduling signal yields similar result of having carbon savings around 87%, but lower carbon savings from the perspective of the marginal signal, more details can be found in the paper.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A7C265C-1BC9-994D-9F44-344DEB0C8569}" type="slidenum">
              <a:rPr lang="en-US" smtClean="0"/>
              <a:t>9</a:t>
            </a:fld>
            <a:endParaRPr lang="en-US"/>
          </a:p>
        </p:txBody>
      </p:sp>
    </p:spTree>
    <p:extLst>
      <p:ext uri="{BB962C8B-B14F-4D97-AF65-F5344CB8AC3E}">
        <p14:creationId xmlns:p14="http://schemas.microsoft.com/office/powerpoint/2010/main" val="120535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36925-35F6-B8EB-D842-BB4A581DB741}"/>
              </a:ext>
            </a:extLst>
          </p:cNvPr>
          <p:cNvSpPr>
            <a:spLocks noGrp="1"/>
          </p:cNvSpPr>
          <p:nvPr>
            <p:ph type="ctrTitle"/>
          </p:nvPr>
        </p:nvSpPr>
        <p:spPr>
          <a:xfrm>
            <a:off x="1524000" y="1122363"/>
            <a:ext cx="9144000" cy="2387600"/>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92592600-E251-B5B8-016E-312D3370E6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F5C097-409B-4DE4-DB02-FB29F38EE7AC}"/>
              </a:ext>
            </a:extLst>
          </p:cNvPr>
          <p:cNvSpPr>
            <a:spLocks noGrp="1"/>
          </p:cNvSpPr>
          <p:nvPr>
            <p:ph type="dt" sz="half" idx="10"/>
          </p:nvPr>
        </p:nvSpPr>
        <p:spPr/>
        <p:txBody>
          <a:bodyPr/>
          <a:lstStyle/>
          <a:p>
            <a:fld id="{C75120CF-A836-884B-B992-DF504A355210}" type="datetime1">
              <a:rPr lang="en-US" smtClean="0"/>
              <a:t>6/6/24</a:t>
            </a:fld>
            <a:endParaRPr lang="en-US"/>
          </a:p>
        </p:txBody>
      </p:sp>
      <p:sp>
        <p:nvSpPr>
          <p:cNvPr id="5" name="Footer Placeholder 4">
            <a:extLst>
              <a:ext uri="{FF2B5EF4-FFF2-40B4-BE49-F238E27FC236}">
                <a16:creationId xmlns:a16="http://schemas.microsoft.com/office/drawing/2014/main" id="{6A12D4C5-0CF3-3A83-109C-63200CB891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96FAE7-C38A-3D6C-1F62-FF3B431CA9E0}"/>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2671767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4EBAC-9E78-3D1D-2D4D-DCF399548A8D}"/>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Vertical Text Placeholder 2">
            <a:extLst>
              <a:ext uri="{FF2B5EF4-FFF2-40B4-BE49-F238E27FC236}">
                <a16:creationId xmlns:a16="http://schemas.microsoft.com/office/drawing/2014/main" id="{78F675A9-A69B-8AAF-03A1-A420FD5F3B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3BAE5C-D534-FE87-03CA-1B59967C685D}"/>
              </a:ext>
            </a:extLst>
          </p:cNvPr>
          <p:cNvSpPr>
            <a:spLocks noGrp="1"/>
          </p:cNvSpPr>
          <p:nvPr>
            <p:ph type="dt" sz="half" idx="10"/>
          </p:nvPr>
        </p:nvSpPr>
        <p:spPr/>
        <p:txBody>
          <a:bodyPr/>
          <a:lstStyle/>
          <a:p>
            <a:fld id="{43784FF0-A8E1-8146-839A-63ABCACBCED7}" type="datetime1">
              <a:rPr lang="en-US" smtClean="0"/>
              <a:t>6/6/24</a:t>
            </a:fld>
            <a:endParaRPr lang="en-US"/>
          </a:p>
        </p:txBody>
      </p:sp>
      <p:sp>
        <p:nvSpPr>
          <p:cNvPr id="5" name="Footer Placeholder 4">
            <a:extLst>
              <a:ext uri="{FF2B5EF4-FFF2-40B4-BE49-F238E27FC236}">
                <a16:creationId xmlns:a16="http://schemas.microsoft.com/office/drawing/2014/main" id="{85AE090B-F31C-B423-8DE6-BB1A3B224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D7C1AE-180D-2D61-42AB-421271003EE5}"/>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7545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D5B9A3-701B-0B1C-3F05-11AB0E701A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00CBBF-37DD-5828-BD17-917E89079B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DE71E-2034-EFCA-7472-EA1DF624A2DE}"/>
              </a:ext>
            </a:extLst>
          </p:cNvPr>
          <p:cNvSpPr>
            <a:spLocks noGrp="1"/>
          </p:cNvSpPr>
          <p:nvPr>
            <p:ph type="dt" sz="half" idx="10"/>
          </p:nvPr>
        </p:nvSpPr>
        <p:spPr/>
        <p:txBody>
          <a:bodyPr/>
          <a:lstStyle/>
          <a:p>
            <a:fld id="{E0B3EAA2-2E7C-8442-A10E-C595CE2FF4E0}" type="datetime1">
              <a:rPr lang="en-US" smtClean="0"/>
              <a:t>6/6/24</a:t>
            </a:fld>
            <a:endParaRPr lang="en-US"/>
          </a:p>
        </p:txBody>
      </p:sp>
      <p:sp>
        <p:nvSpPr>
          <p:cNvPr id="5" name="Footer Placeholder 4">
            <a:extLst>
              <a:ext uri="{FF2B5EF4-FFF2-40B4-BE49-F238E27FC236}">
                <a16:creationId xmlns:a16="http://schemas.microsoft.com/office/drawing/2014/main" id="{E1F8E979-50D9-9863-BA5C-FC84EA64CA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D4B24-AA1A-1C10-57F4-F199F24D09C9}"/>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2758376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A8B9-F37C-262D-ABB7-55441677CDBA}"/>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8FA616C6-5EC7-8E23-2ECE-B517C4242A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028BFE-500C-B9D0-5C4B-E27858390CEE}"/>
              </a:ext>
            </a:extLst>
          </p:cNvPr>
          <p:cNvSpPr>
            <a:spLocks noGrp="1"/>
          </p:cNvSpPr>
          <p:nvPr>
            <p:ph type="dt" sz="half" idx="10"/>
          </p:nvPr>
        </p:nvSpPr>
        <p:spPr/>
        <p:txBody>
          <a:bodyPr/>
          <a:lstStyle/>
          <a:p>
            <a:fld id="{7017DC21-4C55-AC41-BC37-A17417C8BB1D}" type="datetime1">
              <a:rPr lang="en-US" smtClean="0"/>
              <a:t>6/6/24</a:t>
            </a:fld>
            <a:endParaRPr lang="en-US"/>
          </a:p>
        </p:txBody>
      </p:sp>
      <p:sp>
        <p:nvSpPr>
          <p:cNvPr id="5" name="Footer Placeholder 4">
            <a:extLst>
              <a:ext uri="{FF2B5EF4-FFF2-40B4-BE49-F238E27FC236}">
                <a16:creationId xmlns:a16="http://schemas.microsoft.com/office/drawing/2014/main" id="{46E98402-AA1B-3E23-3994-0765E51CEC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E002E-8D8C-D5E8-851C-014E9D5B4D72}"/>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31702790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A0A81-FF41-6BA9-5345-22984B682D9F}"/>
              </a:ext>
            </a:extLst>
          </p:cNvPr>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7B73B72F-7EF7-6326-D46C-03A5EE3BA4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F9ADB-26CB-F029-E838-0241EAEC10EA}"/>
              </a:ext>
            </a:extLst>
          </p:cNvPr>
          <p:cNvSpPr>
            <a:spLocks noGrp="1"/>
          </p:cNvSpPr>
          <p:nvPr>
            <p:ph type="dt" sz="half" idx="10"/>
          </p:nvPr>
        </p:nvSpPr>
        <p:spPr/>
        <p:txBody>
          <a:bodyPr/>
          <a:lstStyle/>
          <a:p>
            <a:fld id="{7F60DBF9-D082-FC4E-9AE3-4D37D54335B1}" type="datetime1">
              <a:rPr lang="en-US" smtClean="0"/>
              <a:t>6/6/24</a:t>
            </a:fld>
            <a:endParaRPr lang="en-US"/>
          </a:p>
        </p:txBody>
      </p:sp>
      <p:sp>
        <p:nvSpPr>
          <p:cNvPr id="5" name="Footer Placeholder 4">
            <a:extLst>
              <a:ext uri="{FF2B5EF4-FFF2-40B4-BE49-F238E27FC236}">
                <a16:creationId xmlns:a16="http://schemas.microsoft.com/office/drawing/2014/main" id="{C8E51174-3CA8-62B6-A8F4-89ADC4D902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4F255E-8D62-6D7D-AAD3-E36D381A35BC}"/>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546791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1AA2B-FCEE-41C5-2B5F-E127FA5433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9B8DE0-5888-F11A-1835-9F32479300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11D2D2-18E1-7229-9B14-C234A3D106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DFE80C-D42D-255D-A571-B234F49403FD}"/>
              </a:ext>
            </a:extLst>
          </p:cNvPr>
          <p:cNvSpPr>
            <a:spLocks noGrp="1"/>
          </p:cNvSpPr>
          <p:nvPr>
            <p:ph type="dt" sz="half" idx="10"/>
          </p:nvPr>
        </p:nvSpPr>
        <p:spPr/>
        <p:txBody>
          <a:bodyPr/>
          <a:lstStyle/>
          <a:p>
            <a:fld id="{0E66512E-F05A-A543-AB9E-C792699F0688}" type="datetime1">
              <a:rPr lang="en-US" smtClean="0"/>
              <a:t>6/6/24</a:t>
            </a:fld>
            <a:endParaRPr lang="en-US"/>
          </a:p>
        </p:txBody>
      </p:sp>
      <p:sp>
        <p:nvSpPr>
          <p:cNvPr id="6" name="Footer Placeholder 5">
            <a:extLst>
              <a:ext uri="{FF2B5EF4-FFF2-40B4-BE49-F238E27FC236}">
                <a16:creationId xmlns:a16="http://schemas.microsoft.com/office/drawing/2014/main" id="{63A91C62-61BC-4458-E477-7DA5F39885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BC040B-9C4E-BC3D-895E-854A896624EE}"/>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221723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C95CC-E98F-A915-15B0-0A8F7D5B46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ABD6BD-90F6-D332-373F-06232EE2F6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8A2354-FC3F-9E64-65A8-48DA580770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257B28-CE1A-F5A2-FB39-4976D571A8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8E7017-BA6D-1DAD-7DFF-09E37F118C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ADA891-937B-B3EA-3E12-AF28B2CB86CF}"/>
              </a:ext>
            </a:extLst>
          </p:cNvPr>
          <p:cNvSpPr>
            <a:spLocks noGrp="1"/>
          </p:cNvSpPr>
          <p:nvPr>
            <p:ph type="dt" sz="half" idx="10"/>
          </p:nvPr>
        </p:nvSpPr>
        <p:spPr/>
        <p:txBody>
          <a:bodyPr/>
          <a:lstStyle/>
          <a:p>
            <a:fld id="{A09A9147-4E6F-2D4D-97DE-0A0E3784B821}" type="datetime1">
              <a:rPr lang="en-US" smtClean="0"/>
              <a:t>6/6/24</a:t>
            </a:fld>
            <a:endParaRPr lang="en-US"/>
          </a:p>
        </p:txBody>
      </p:sp>
      <p:sp>
        <p:nvSpPr>
          <p:cNvPr id="8" name="Footer Placeholder 7">
            <a:extLst>
              <a:ext uri="{FF2B5EF4-FFF2-40B4-BE49-F238E27FC236}">
                <a16:creationId xmlns:a16="http://schemas.microsoft.com/office/drawing/2014/main" id="{36805D05-C6F3-E292-902C-A484A0EA41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B9FB24-DF54-210C-BBE1-25E210849D7D}"/>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2510161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52575-0577-B3B1-FB67-83C443A38F09}"/>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Date Placeholder 2">
            <a:extLst>
              <a:ext uri="{FF2B5EF4-FFF2-40B4-BE49-F238E27FC236}">
                <a16:creationId xmlns:a16="http://schemas.microsoft.com/office/drawing/2014/main" id="{969BA8BC-10B6-0151-9958-664BD309C3D2}"/>
              </a:ext>
            </a:extLst>
          </p:cNvPr>
          <p:cNvSpPr>
            <a:spLocks noGrp="1"/>
          </p:cNvSpPr>
          <p:nvPr>
            <p:ph type="dt" sz="half" idx="10"/>
          </p:nvPr>
        </p:nvSpPr>
        <p:spPr/>
        <p:txBody>
          <a:bodyPr/>
          <a:lstStyle/>
          <a:p>
            <a:fld id="{BFC9B031-50EB-954D-B2D9-95D934B2F6A9}" type="datetime1">
              <a:rPr lang="en-US" smtClean="0"/>
              <a:t>6/6/24</a:t>
            </a:fld>
            <a:endParaRPr lang="en-US"/>
          </a:p>
        </p:txBody>
      </p:sp>
      <p:sp>
        <p:nvSpPr>
          <p:cNvPr id="4" name="Footer Placeholder 3">
            <a:extLst>
              <a:ext uri="{FF2B5EF4-FFF2-40B4-BE49-F238E27FC236}">
                <a16:creationId xmlns:a16="http://schemas.microsoft.com/office/drawing/2014/main" id="{74928549-86F8-28AF-0C2B-FDDE676753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7E4888-FF97-F4E2-3C50-47016A111408}"/>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1959078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20115C-B175-FB5D-0963-BBC15865A473}"/>
              </a:ext>
            </a:extLst>
          </p:cNvPr>
          <p:cNvSpPr>
            <a:spLocks noGrp="1"/>
          </p:cNvSpPr>
          <p:nvPr>
            <p:ph type="dt" sz="half" idx="10"/>
          </p:nvPr>
        </p:nvSpPr>
        <p:spPr/>
        <p:txBody>
          <a:bodyPr/>
          <a:lstStyle/>
          <a:p>
            <a:fld id="{E855B8D8-3350-EB4F-8C2F-E84BAC4287E5}" type="datetime1">
              <a:rPr lang="en-US" smtClean="0"/>
              <a:t>6/6/24</a:t>
            </a:fld>
            <a:endParaRPr lang="en-US"/>
          </a:p>
        </p:txBody>
      </p:sp>
      <p:sp>
        <p:nvSpPr>
          <p:cNvPr id="3" name="Footer Placeholder 2">
            <a:extLst>
              <a:ext uri="{FF2B5EF4-FFF2-40B4-BE49-F238E27FC236}">
                <a16:creationId xmlns:a16="http://schemas.microsoft.com/office/drawing/2014/main" id="{8546688E-98B2-FB3B-BF03-0C80EE3A59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E76EA8-1E8A-74F4-8F2C-8EF7A23883F1}"/>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3068650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DBC80-EA90-155A-CAFD-78C15FB72B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02D8A8-B40C-6E88-D8D1-350F1BA892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9C3617-A54E-676C-44AC-655A600CC1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2F509C-252D-48C7-4A23-F90E8B72BFF4}"/>
              </a:ext>
            </a:extLst>
          </p:cNvPr>
          <p:cNvSpPr>
            <a:spLocks noGrp="1"/>
          </p:cNvSpPr>
          <p:nvPr>
            <p:ph type="dt" sz="half" idx="10"/>
          </p:nvPr>
        </p:nvSpPr>
        <p:spPr/>
        <p:txBody>
          <a:bodyPr/>
          <a:lstStyle/>
          <a:p>
            <a:fld id="{49BC8BCE-423A-6548-BFBB-FC7C5CB818FE}" type="datetime1">
              <a:rPr lang="en-US" smtClean="0"/>
              <a:t>6/6/24</a:t>
            </a:fld>
            <a:endParaRPr lang="en-US"/>
          </a:p>
        </p:txBody>
      </p:sp>
      <p:sp>
        <p:nvSpPr>
          <p:cNvPr id="6" name="Footer Placeholder 5">
            <a:extLst>
              <a:ext uri="{FF2B5EF4-FFF2-40B4-BE49-F238E27FC236}">
                <a16:creationId xmlns:a16="http://schemas.microsoft.com/office/drawing/2014/main" id="{C4F79B31-E30F-D050-ED55-B31B48EC31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234C45-6427-22F5-C96A-965CDC006581}"/>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510503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CFA04-FFC1-59A5-CD14-8801AC5B4A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521D0A-6EBC-0F7A-BF9F-688917214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B5D3B8-C070-3DF8-7B28-57296EB892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F5ED5E-F44A-90F9-D2FA-700198FDDF23}"/>
              </a:ext>
            </a:extLst>
          </p:cNvPr>
          <p:cNvSpPr>
            <a:spLocks noGrp="1"/>
          </p:cNvSpPr>
          <p:nvPr>
            <p:ph type="dt" sz="half" idx="10"/>
          </p:nvPr>
        </p:nvSpPr>
        <p:spPr/>
        <p:txBody>
          <a:bodyPr/>
          <a:lstStyle/>
          <a:p>
            <a:fld id="{1F3812A6-9122-284B-800B-6C5550606237}" type="datetime1">
              <a:rPr lang="en-US" smtClean="0"/>
              <a:t>6/6/24</a:t>
            </a:fld>
            <a:endParaRPr lang="en-US"/>
          </a:p>
        </p:txBody>
      </p:sp>
      <p:sp>
        <p:nvSpPr>
          <p:cNvPr id="6" name="Footer Placeholder 5">
            <a:extLst>
              <a:ext uri="{FF2B5EF4-FFF2-40B4-BE49-F238E27FC236}">
                <a16:creationId xmlns:a16="http://schemas.microsoft.com/office/drawing/2014/main" id="{07E5A73B-1593-0852-5C15-AABD97A498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C07E42-9D00-76B9-25CB-DB4C68A5BC00}"/>
              </a:ext>
            </a:extLst>
          </p:cNvPr>
          <p:cNvSpPr>
            <a:spLocks noGrp="1"/>
          </p:cNvSpPr>
          <p:nvPr>
            <p:ph type="sldNum" sz="quarter" idx="12"/>
          </p:nvPr>
        </p:nvSpPr>
        <p:spPr/>
        <p:txBody>
          <a:bodyPr/>
          <a:lstStyle/>
          <a:p>
            <a:fld id="{208AF9CC-A448-454A-9AB2-94FD95E317DB}" type="slidenum">
              <a:rPr lang="en-US" smtClean="0"/>
              <a:t>‹#›</a:t>
            </a:fld>
            <a:endParaRPr lang="en-US"/>
          </a:p>
        </p:txBody>
      </p:sp>
    </p:spTree>
    <p:extLst>
      <p:ext uri="{BB962C8B-B14F-4D97-AF65-F5344CB8AC3E}">
        <p14:creationId xmlns:p14="http://schemas.microsoft.com/office/powerpoint/2010/main" val="375881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7F2EBA-481B-189C-A4D1-6E67211AED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FF34050-BC57-A453-E1EA-954AF6950D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F6FA0ED-DB96-BC11-5E26-3A38A4634C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82000"/>
                  </a:schemeClr>
                </a:solidFill>
                <a:latin typeface="Helvetica" pitchFamily="2" charset="0"/>
              </a:defRPr>
            </a:lvl1pPr>
          </a:lstStyle>
          <a:p>
            <a:fld id="{20B99DDD-0BA9-5B46-B359-58761A92EE01}" type="datetime1">
              <a:rPr lang="en-US" smtClean="0"/>
              <a:pPr/>
              <a:t>6/6/24</a:t>
            </a:fld>
            <a:endParaRPr lang="en-US" dirty="0"/>
          </a:p>
        </p:txBody>
      </p:sp>
      <p:sp>
        <p:nvSpPr>
          <p:cNvPr id="5" name="Footer Placeholder 4">
            <a:extLst>
              <a:ext uri="{FF2B5EF4-FFF2-40B4-BE49-F238E27FC236}">
                <a16:creationId xmlns:a16="http://schemas.microsoft.com/office/drawing/2014/main" id="{210542A5-6B44-4006-786C-C26186E61E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Helvetica" pitchFamily="2" charset="0"/>
              </a:defRPr>
            </a:lvl1pPr>
          </a:lstStyle>
          <a:p>
            <a:endParaRPr lang="en-US" dirty="0"/>
          </a:p>
        </p:txBody>
      </p:sp>
      <p:sp>
        <p:nvSpPr>
          <p:cNvPr id="6" name="Slide Number Placeholder 5">
            <a:extLst>
              <a:ext uri="{FF2B5EF4-FFF2-40B4-BE49-F238E27FC236}">
                <a16:creationId xmlns:a16="http://schemas.microsoft.com/office/drawing/2014/main" id="{B865F00B-F60E-03A4-6B6F-DD4FBF7A2A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82000"/>
                  </a:schemeClr>
                </a:solidFill>
                <a:latin typeface="Helvetica" pitchFamily="2" charset="0"/>
              </a:defRPr>
            </a:lvl1pPr>
          </a:lstStyle>
          <a:p>
            <a:fld id="{208AF9CC-A448-454A-9AB2-94FD95E317DB}" type="slidenum">
              <a:rPr lang="en-US" smtClean="0"/>
              <a:pPr/>
              <a:t>‹#›</a:t>
            </a:fld>
            <a:endParaRPr lang="en-US" dirty="0"/>
          </a:p>
        </p:txBody>
      </p:sp>
    </p:spTree>
    <p:extLst>
      <p:ext uri="{BB962C8B-B14F-4D97-AF65-F5344CB8AC3E}">
        <p14:creationId xmlns:p14="http://schemas.microsoft.com/office/powerpoint/2010/main" val="2125642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000" b="0" i="0"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Helvetica"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Helvetica"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2.xml"/><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C7DD2-EF68-BEE3-AE94-C9D4E7B3A037}"/>
              </a:ext>
            </a:extLst>
          </p:cNvPr>
          <p:cNvSpPr>
            <a:spLocks noGrp="1"/>
          </p:cNvSpPr>
          <p:nvPr>
            <p:ph type="ctrTitle"/>
          </p:nvPr>
        </p:nvSpPr>
        <p:spPr>
          <a:xfrm>
            <a:off x="598713" y="868363"/>
            <a:ext cx="11125201" cy="2387600"/>
          </a:xfrm>
        </p:spPr>
        <p:txBody>
          <a:bodyPr>
            <a:noAutofit/>
          </a:bodyPr>
          <a:lstStyle/>
          <a:p>
            <a:pPr algn="l"/>
            <a:r>
              <a:rPr lang="en-US" sz="4200" b="1" dirty="0">
                <a:latin typeface="Helvetica" pitchFamily="2" charset="0"/>
              </a:rPr>
              <a:t>On the Implications of Choosing Average </a:t>
            </a:r>
            <a:r>
              <a:rPr lang="en-US" sz="4200" b="1" dirty="0"/>
              <a:t>v</a:t>
            </a:r>
            <a:r>
              <a:rPr lang="en-US" sz="4200" b="1" dirty="0">
                <a:latin typeface="Helvetica" pitchFamily="2" charset="0"/>
              </a:rPr>
              <a:t>ersus Marginal Carbon Intensity Signals on Carbon-aware Optimizations</a:t>
            </a:r>
          </a:p>
        </p:txBody>
      </p:sp>
      <p:sp>
        <p:nvSpPr>
          <p:cNvPr id="3" name="Subtitle 2">
            <a:extLst>
              <a:ext uri="{FF2B5EF4-FFF2-40B4-BE49-F238E27FC236}">
                <a16:creationId xmlns:a16="http://schemas.microsoft.com/office/drawing/2014/main" id="{10EC4FB0-FF23-DB35-BA5D-1BD41DD9BAA8}"/>
              </a:ext>
            </a:extLst>
          </p:cNvPr>
          <p:cNvSpPr>
            <a:spLocks noGrp="1"/>
          </p:cNvSpPr>
          <p:nvPr>
            <p:ph type="subTitle" idx="1"/>
          </p:nvPr>
        </p:nvSpPr>
        <p:spPr>
          <a:xfrm>
            <a:off x="598713" y="3429000"/>
            <a:ext cx="10994572" cy="2387599"/>
          </a:xfrm>
        </p:spPr>
        <p:txBody>
          <a:bodyPr>
            <a:normAutofit/>
          </a:bodyPr>
          <a:lstStyle/>
          <a:p>
            <a:pPr algn="l">
              <a:spcBef>
                <a:spcPts val="0"/>
              </a:spcBef>
            </a:pPr>
            <a:r>
              <a:rPr lang="en-US" sz="3200" b="1" dirty="0">
                <a:latin typeface="Helvetica" pitchFamily="2" charset="0"/>
              </a:rPr>
              <a:t>Thanathorn Sukprasert</a:t>
            </a:r>
            <a:r>
              <a:rPr lang="en-US" dirty="0">
                <a:latin typeface="Helvetica" pitchFamily="2" charset="0"/>
              </a:rPr>
              <a:t>, </a:t>
            </a:r>
            <a:r>
              <a:rPr lang="en-US" sz="2800" dirty="0">
                <a:latin typeface="Helvetica" pitchFamily="2" charset="0"/>
              </a:rPr>
              <a:t>*Noman Bashir, Abel Souza, </a:t>
            </a:r>
          </a:p>
          <a:p>
            <a:pPr algn="l">
              <a:spcBef>
                <a:spcPts val="0"/>
              </a:spcBef>
            </a:pPr>
            <a:r>
              <a:rPr lang="en-US" sz="2800" dirty="0">
                <a:latin typeface="Helvetica" pitchFamily="2" charset="0"/>
              </a:rPr>
              <a:t>David Irwin, Prashant Shenoy</a:t>
            </a:r>
          </a:p>
          <a:p>
            <a:pPr algn="l">
              <a:lnSpc>
                <a:spcPct val="110000"/>
              </a:lnSpc>
            </a:pPr>
            <a:r>
              <a:rPr lang="en-US" dirty="0">
                <a:latin typeface="Helvetica" pitchFamily="2" charset="0"/>
              </a:rPr>
              <a:t>University of Massachusetts, *Massachusetts Institute of Technology</a:t>
            </a:r>
          </a:p>
          <a:p>
            <a:pPr algn="l"/>
            <a:endParaRPr lang="en-US" dirty="0">
              <a:latin typeface="Helvetica" pitchFamily="2" charset="0"/>
            </a:endParaRPr>
          </a:p>
        </p:txBody>
      </p:sp>
      <p:pic>
        <p:nvPicPr>
          <p:cNvPr id="1026" name="Picture 2" descr="ACM e-Energy 2024, xxx , 2024, Somewhere">
            <a:extLst>
              <a:ext uri="{FF2B5EF4-FFF2-40B4-BE49-F238E27FC236}">
                <a16:creationId xmlns:a16="http://schemas.microsoft.com/office/drawing/2014/main" id="{36B78349-A739-B3FE-4DA8-1AD5A24320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52815" y="4894684"/>
            <a:ext cx="3671099" cy="1714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973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9C327EF-F8A6-5DC2-B384-6F8227E01670}"/>
              </a:ext>
            </a:extLst>
          </p:cNvPr>
          <p:cNvSpPr>
            <a:spLocks noGrp="1"/>
          </p:cNvSpPr>
          <p:nvPr>
            <p:ph type="sldNum" sz="quarter" idx="12"/>
          </p:nvPr>
        </p:nvSpPr>
        <p:spPr/>
        <p:txBody>
          <a:bodyPr/>
          <a:lstStyle/>
          <a:p>
            <a:fld id="{208AF9CC-A448-454A-9AB2-94FD95E317DB}" type="slidenum">
              <a:rPr lang="en-US" smtClean="0"/>
              <a:t>10</a:t>
            </a:fld>
            <a:endParaRPr lang="en-US"/>
          </a:p>
        </p:txBody>
      </p:sp>
      <p:sp>
        <p:nvSpPr>
          <p:cNvPr id="14" name="Title 1">
            <a:extLst>
              <a:ext uri="{FF2B5EF4-FFF2-40B4-BE49-F238E27FC236}">
                <a16:creationId xmlns:a16="http://schemas.microsoft.com/office/drawing/2014/main" id="{D8A9E6C3-3324-779E-EEDF-B9444A84DEAB}"/>
              </a:ext>
            </a:extLst>
          </p:cNvPr>
          <p:cNvSpPr>
            <a:spLocks noGrp="1"/>
          </p:cNvSpPr>
          <p:nvPr>
            <p:ph type="title"/>
          </p:nvPr>
        </p:nvSpPr>
        <p:spPr>
          <a:xfrm>
            <a:off x="838200" y="365125"/>
            <a:ext cx="10515600" cy="1325563"/>
          </a:xfrm>
        </p:spPr>
        <p:txBody>
          <a:bodyPr/>
          <a:lstStyle/>
          <a:p>
            <a:r>
              <a:rPr lang="en-US" dirty="0"/>
              <a:t>Summary and Conclusions</a:t>
            </a:r>
          </a:p>
        </p:txBody>
      </p:sp>
      <p:sp>
        <p:nvSpPr>
          <p:cNvPr id="3" name="Content Placeholder 2">
            <a:extLst>
              <a:ext uri="{FF2B5EF4-FFF2-40B4-BE49-F238E27FC236}">
                <a16:creationId xmlns:a16="http://schemas.microsoft.com/office/drawing/2014/main" id="{692AA06C-B9A1-8362-EA44-59BFF455A467}"/>
              </a:ext>
            </a:extLst>
          </p:cNvPr>
          <p:cNvSpPr>
            <a:spLocks noGrp="1"/>
          </p:cNvSpPr>
          <p:nvPr>
            <p:ph idx="1"/>
          </p:nvPr>
        </p:nvSpPr>
        <p:spPr/>
        <p:txBody>
          <a:bodyPr/>
          <a:lstStyle/>
          <a:p>
            <a:r>
              <a:rPr lang="en-US" dirty="0"/>
              <a:t>Perform temporal and spatial workload scheduling </a:t>
            </a:r>
          </a:p>
          <a:p>
            <a:r>
              <a:rPr lang="en-US" dirty="0"/>
              <a:t>Different scheduling decisions</a:t>
            </a:r>
          </a:p>
          <a:p>
            <a:r>
              <a:rPr lang="en-US" dirty="0"/>
              <a:t>Different carbon savings </a:t>
            </a:r>
          </a:p>
          <a:p>
            <a:endParaRPr lang="en-US" dirty="0"/>
          </a:p>
          <a:p>
            <a:r>
              <a:rPr lang="en-US" dirty="0"/>
              <a:t>Which signal is the best?</a:t>
            </a:r>
          </a:p>
          <a:p>
            <a:pPr lvl="1"/>
            <a:r>
              <a:rPr lang="en-US" dirty="0"/>
              <a:t>The signal that gives the largest system-wide carbon reduction</a:t>
            </a:r>
          </a:p>
        </p:txBody>
      </p:sp>
    </p:spTree>
    <p:custDataLst>
      <p:tags r:id="rId1"/>
    </p:custDataLst>
    <p:extLst>
      <p:ext uri="{BB962C8B-B14F-4D97-AF65-F5344CB8AC3E}">
        <p14:creationId xmlns:p14="http://schemas.microsoft.com/office/powerpoint/2010/main" val="2299181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37F8C-17EB-39B4-DBE3-2BB02F3A108D}"/>
              </a:ext>
            </a:extLst>
          </p:cNvPr>
          <p:cNvSpPr>
            <a:spLocks noGrp="1"/>
          </p:cNvSpPr>
          <p:nvPr>
            <p:ph type="title"/>
          </p:nvPr>
        </p:nvSpPr>
        <p:spPr>
          <a:xfrm>
            <a:off x="838200" y="530817"/>
            <a:ext cx="10515600" cy="2481469"/>
          </a:xfrm>
        </p:spPr>
        <p:txBody>
          <a:bodyPr>
            <a:normAutofit/>
          </a:bodyPr>
          <a:lstStyle/>
          <a:p>
            <a:pPr algn="ctr"/>
            <a:r>
              <a:rPr lang="en-US" sz="6000" b="1" dirty="0"/>
              <a:t>Thank you </a:t>
            </a:r>
            <a:br>
              <a:rPr lang="en-US" sz="6000" b="1" dirty="0"/>
            </a:br>
            <a:r>
              <a:rPr lang="en-US" sz="6000" b="1" dirty="0"/>
              <a:t>Questions?</a:t>
            </a:r>
          </a:p>
        </p:txBody>
      </p:sp>
      <p:sp>
        <p:nvSpPr>
          <p:cNvPr id="3" name="Slide Number Placeholder 2">
            <a:extLst>
              <a:ext uri="{FF2B5EF4-FFF2-40B4-BE49-F238E27FC236}">
                <a16:creationId xmlns:a16="http://schemas.microsoft.com/office/drawing/2014/main" id="{71D587AE-7FEB-AEF3-8605-0D917B72E2EF}"/>
              </a:ext>
            </a:extLst>
          </p:cNvPr>
          <p:cNvSpPr>
            <a:spLocks noGrp="1"/>
          </p:cNvSpPr>
          <p:nvPr>
            <p:ph type="sldNum" sz="quarter" idx="12"/>
          </p:nvPr>
        </p:nvSpPr>
        <p:spPr/>
        <p:txBody>
          <a:bodyPr/>
          <a:lstStyle/>
          <a:p>
            <a:fld id="{208AF9CC-A448-454A-9AB2-94FD95E317DB}" type="slidenum">
              <a:rPr lang="en-US" smtClean="0"/>
              <a:t>11</a:t>
            </a:fld>
            <a:endParaRPr lang="en-US"/>
          </a:p>
        </p:txBody>
      </p:sp>
      <p:sp>
        <p:nvSpPr>
          <p:cNvPr id="4" name="Title 1">
            <a:extLst>
              <a:ext uri="{FF2B5EF4-FFF2-40B4-BE49-F238E27FC236}">
                <a16:creationId xmlns:a16="http://schemas.microsoft.com/office/drawing/2014/main" id="{4C0BC2E4-7D19-ADAF-8DC4-888E255079E3}"/>
              </a:ext>
            </a:extLst>
          </p:cNvPr>
          <p:cNvSpPr txBox="1">
            <a:spLocks/>
          </p:cNvSpPr>
          <p:nvPr/>
        </p:nvSpPr>
        <p:spPr>
          <a:xfrm>
            <a:off x="342900" y="3067913"/>
            <a:ext cx="11506200" cy="11829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a:solidFill>
                  <a:schemeClr val="tx1"/>
                </a:solidFill>
                <a:latin typeface="Helvetica" pitchFamily="2" charset="0"/>
                <a:ea typeface="+mj-ea"/>
                <a:cs typeface="+mj-cs"/>
              </a:defRPr>
            </a:lvl1pPr>
          </a:lstStyle>
          <a:p>
            <a:pPr algn="ctr"/>
            <a:r>
              <a:rPr lang="en-US" sz="3000" b="1" dirty="0"/>
              <a:t>On the Implications of Choosing Average versus Marginal Carbon Intensity Signals on Carbon-aware Optimizations</a:t>
            </a:r>
          </a:p>
        </p:txBody>
      </p:sp>
      <p:sp>
        <p:nvSpPr>
          <p:cNvPr id="5" name="Title 1">
            <a:extLst>
              <a:ext uri="{FF2B5EF4-FFF2-40B4-BE49-F238E27FC236}">
                <a16:creationId xmlns:a16="http://schemas.microsoft.com/office/drawing/2014/main" id="{FA27AFB8-37E4-C334-C74E-C1DB6DFD4D78}"/>
              </a:ext>
            </a:extLst>
          </p:cNvPr>
          <p:cNvSpPr txBox="1">
            <a:spLocks/>
          </p:cNvSpPr>
          <p:nvPr/>
        </p:nvSpPr>
        <p:spPr>
          <a:xfrm>
            <a:off x="838200" y="5452258"/>
            <a:ext cx="10515600" cy="87492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b="0" i="0" kern="1200">
                <a:solidFill>
                  <a:schemeClr val="tx1"/>
                </a:solidFill>
                <a:latin typeface="Helvetica" pitchFamily="2" charset="0"/>
                <a:ea typeface="+mj-ea"/>
                <a:cs typeface="+mj-cs"/>
              </a:defRPr>
            </a:lvl1pPr>
          </a:lstStyle>
          <a:p>
            <a:pPr algn="ctr"/>
            <a:r>
              <a:rPr lang="en-US" sz="3000" dirty="0"/>
              <a:t>Thanathorn Sukprasert</a:t>
            </a:r>
          </a:p>
          <a:p>
            <a:pPr algn="ctr"/>
            <a:r>
              <a:rPr lang="en-US" sz="3000" dirty="0" err="1"/>
              <a:t>tsukprasert@umass.edu</a:t>
            </a:r>
            <a:endParaRPr lang="en-US" sz="3000" dirty="0"/>
          </a:p>
        </p:txBody>
      </p:sp>
    </p:spTree>
    <p:extLst>
      <p:ext uri="{BB962C8B-B14F-4D97-AF65-F5344CB8AC3E}">
        <p14:creationId xmlns:p14="http://schemas.microsoft.com/office/powerpoint/2010/main" val="2382697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4CC1776-2F35-3D3D-447F-AF973CFB07D3}"/>
              </a:ext>
            </a:extLst>
          </p:cNvPr>
          <p:cNvCxnSpPr>
            <a:cxnSpLocks/>
          </p:cNvCxnSpPr>
          <p:nvPr/>
        </p:nvCxnSpPr>
        <p:spPr>
          <a:xfrm>
            <a:off x="2800889" y="2776228"/>
            <a:ext cx="0" cy="3383280"/>
          </a:xfrm>
          <a:prstGeom prst="line">
            <a:avLst/>
          </a:prstGeom>
          <a:ln w="2540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6288664-2854-C3A4-F4B3-8610C9EADF8C}"/>
              </a:ext>
            </a:extLst>
          </p:cNvPr>
          <p:cNvCxnSpPr>
            <a:cxnSpLocks/>
          </p:cNvCxnSpPr>
          <p:nvPr/>
        </p:nvCxnSpPr>
        <p:spPr>
          <a:xfrm>
            <a:off x="4639603" y="2776228"/>
            <a:ext cx="0" cy="3383280"/>
          </a:xfrm>
          <a:prstGeom prst="line">
            <a:avLst/>
          </a:prstGeom>
          <a:ln w="2540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85B8C214-436F-E696-FA44-269F2E76BDAA}"/>
              </a:ext>
            </a:extLst>
          </p:cNvPr>
          <p:cNvSpPr>
            <a:spLocks noGrp="1"/>
          </p:cNvSpPr>
          <p:nvPr>
            <p:ph type="title"/>
          </p:nvPr>
        </p:nvSpPr>
        <p:spPr/>
        <p:txBody>
          <a:bodyPr/>
          <a:lstStyle/>
          <a:p>
            <a:r>
              <a:rPr lang="en-US" dirty="0"/>
              <a:t>Energy Mix and Carbon Intensity</a:t>
            </a:r>
          </a:p>
        </p:txBody>
      </p:sp>
      <p:sp>
        <p:nvSpPr>
          <p:cNvPr id="17" name="demand_curve">
            <a:extLst>
              <a:ext uri="{FF2B5EF4-FFF2-40B4-BE49-F238E27FC236}">
                <a16:creationId xmlns:a16="http://schemas.microsoft.com/office/drawing/2014/main" id="{27DC659D-9FE7-69B8-BF57-D2EF9B3B3044}"/>
              </a:ext>
            </a:extLst>
          </p:cNvPr>
          <p:cNvSpPr/>
          <p:nvPr/>
        </p:nvSpPr>
        <p:spPr>
          <a:xfrm>
            <a:off x="1165810" y="2708386"/>
            <a:ext cx="5039858" cy="1930395"/>
          </a:xfrm>
          <a:custGeom>
            <a:avLst/>
            <a:gdLst>
              <a:gd name="connsiteX0" fmla="*/ 0 w 5080000"/>
              <a:gd name="connsiteY0" fmla="*/ 1524000 h 1524000"/>
              <a:gd name="connsiteX1" fmla="*/ 1608667 w 5080000"/>
              <a:gd name="connsiteY1" fmla="*/ 778933 h 1524000"/>
              <a:gd name="connsiteX2" fmla="*/ 3522134 w 5080000"/>
              <a:gd name="connsiteY2" fmla="*/ 321733 h 1524000"/>
              <a:gd name="connsiteX3" fmla="*/ 5080000 w 5080000"/>
              <a:gd name="connsiteY3" fmla="*/ 0 h 1524000"/>
              <a:gd name="connsiteX0" fmla="*/ 0 w 5062988"/>
              <a:gd name="connsiteY0" fmla="*/ 2015614 h 2015614"/>
              <a:gd name="connsiteX1" fmla="*/ 1591655 w 5062988"/>
              <a:gd name="connsiteY1" fmla="*/ 778933 h 2015614"/>
              <a:gd name="connsiteX2" fmla="*/ 3505122 w 5062988"/>
              <a:gd name="connsiteY2" fmla="*/ 321733 h 2015614"/>
              <a:gd name="connsiteX3" fmla="*/ 5062988 w 5062988"/>
              <a:gd name="connsiteY3" fmla="*/ 0 h 2015614"/>
              <a:gd name="connsiteX0" fmla="*/ 0 w 5062988"/>
              <a:gd name="connsiteY0" fmla="*/ 2015614 h 2015614"/>
              <a:gd name="connsiteX1" fmla="*/ 1574645 w 5062988"/>
              <a:gd name="connsiteY1" fmla="*/ 582287 h 2015614"/>
              <a:gd name="connsiteX2" fmla="*/ 3505122 w 5062988"/>
              <a:gd name="connsiteY2" fmla="*/ 321733 h 2015614"/>
              <a:gd name="connsiteX3" fmla="*/ 5062988 w 5062988"/>
              <a:gd name="connsiteY3" fmla="*/ 0 h 2015614"/>
              <a:gd name="connsiteX0" fmla="*/ 0 w 5062988"/>
              <a:gd name="connsiteY0" fmla="*/ 2015614 h 2015614"/>
              <a:gd name="connsiteX1" fmla="*/ 1574645 w 5062988"/>
              <a:gd name="connsiteY1" fmla="*/ 582287 h 2015614"/>
              <a:gd name="connsiteX2" fmla="*/ 3505122 w 5062988"/>
              <a:gd name="connsiteY2" fmla="*/ 600314 h 2015614"/>
              <a:gd name="connsiteX3" fmla="*/ 5062988 w 5062988"/>
              <a:gd name="connsiteY3" fmla="*/ 0 h 2015614"/>
              <a:gd name="connsiteX0" fmla="*/ 0 w 5062988"/>
              <a:gd name="connsiteY0" fmla="*/ 2015614 h 2015614"/>
              <a:gd name="connsiteX1" fmla="*/ 1574645 w 5062988"/>
              <a:gd name="connsiteY1" fmla="*/ 844481 h 2015614"/>
              <a:gd name="connsiteX2" fmla="*/ 3505122 w 5062988"/>
              <a:gd name="connsiteY2" fmla="*/ 600314 h 2015614"/>
              <a:gd name="connsiteX3" fmla="*/ 5062988 w 5062988"/>
              <a:gd name="connsiteY3" fmla="*/ 0 h 2015614"/>
              <a:gd name="connsiteX0" fmla="*/ 0 w 5062988"/>
              <a:gd name="connsiteY0" fmla="*/ 2015614 h 2015614"/>
              <a:gd name="connsiteX1" fmla="*/ 1574645 w 5062988"/>
              <a:gd name="connsiteY1" fmla="*/ 1204999 h 2015614"/>
              <a:gd name="connsiteX2" fmla="*/ 3505122 w 5062988"/>
              <a:gd name="connsiteY2" fmla="*/ 600314 h 2015614"/>
              <a:gd name="connsiteX3" fmla="*/ 5062988 w 5062988"/>
              <a:gd name="connsiteY3" fmla="*/ 0 h 2015614"/>
              <a:gd name="connsiteX0" fmla="*/ 0 w 5062988"/>
              <a:gd name="connsiteY0" fmla="*/ 1868130 h 1868130"/>
              <a:gd name="connsiteX1" fmla="*/ 1574645 w 5062988"/>
              <a:gd name="connsiteY1" fmla="*/ 1057515 h 1868130"/>
              <a:gd name="connsiteX2" fmla="*/ 3505122 w 5062988"/>
              <a:gd name="connsiteY2" fmla="*/ 452830 h 1868130"/>
              <a:gd name="connsiteX3" fmla="*/ 5062988 w 5062988"/>
              <a:gd name="connsiteY3" fmla="*/ 0 h 1868130"/>
              <a:gd name="connsiteX0" fmla="*/ 0 w 5062988"/>
              <a:gd name="connsiteY0" fmla="*/ 1868130 h 1868130"/>
              <a:gd name="connsiteX1" fmla="*/ 1574645 w 5062988"/>
              <a:gd name="connsiteY1" fmla="*/ 1057515 h 1868130"/>
              <a:gd name="connsiteX2" fmla="*/ 3505122 w 5062988"/>
              <a:gd name="connsiteY2" fmla="*/ 633088 h 1868130"/>
              <a:gd name="connsiteX3" fmla="*/ 5062988 w 5062988"/>
              <a:gd name="connsiteY3" fmla="*/ 0 h 1868130"/>
              <a:gd name="connsiteX0" fmla="*/ 0 w 5062988"/>
              <a:gd name="connsiteY0" fmla="*/ 1868130 h 1868130"/>
              <a:gd name="connsiteX1" fmla="*/ 1574645 w 5062988"/>
              <a:gd name="connsiteY1" fmla="*/ 1057515 h 1868130"/>
              <a:gd name="connsiteX2" fmla="*/ 3505122 w 5062988"/>
              <a:gd name="connsiteY2" fmla="*/ 633088 h 1868130"/>
              <a:gd name="connsiteX3" fmla="*/ 5062988 w 5062988"/>
              <a:gd name="connsiteY3" fmla="*/ 0 h 1868130"/>
              <a:gd name="connsiteX0" fmla="*/ 0 w 5062988"/>
              <a:gd name="connsiteY0" fmla="*/ 1868130 h 1868130"/>
              <a:gd name="connsiteX1" fmla="*/ 1574645 w 5062988"/>
              <a:gd name="connsiteY1" fmla="*/ 1057515 h 1868130"/>
              <a:gd name="connsiteX2" fmla="*/ 3505122 w 5062988"/>
              <a:gd name="connsiteY2" fmla="*/ 633088 h 1868130"/>
              <a:gd name="connsiteX3" fmla="*/ 5062988 w 5062988"/>
              <a:gd name="connsiteY3" fmla="*/ 0 h 1868130"/>
            </a:gdLst>
            <a:ahLst/>
            <a:cxnLst>
              <a:cxn ang="0">
                <a:pos x="connsiteX0" y="connsiteY0"/>
              </a:cxn>
              <a:cxn ang="0">
                <a:pos x="connsiteX1" y="connsiteY1"/>
              </a:cxn>
              <a:cxn ang="0">
                <a:pos x="connsiteX2" y="connsiteY2"/>
              </a:cxn>
              <a:cxn ang="0">
                <a:pos x="connsiteX3" y="connsiteY3"/>
              </a:cxn>
            </a:cxnLst>
            <a:rect l="l" t="t" r="r" b="b"/>
            <a:pathLst>
              <a:path w="5062988" h="1868130">
                <a:moveTo>
                  <a:pt x="0" y="1868130"/>
                </a:moveTo>
                <a:cubicBezTo>
                  <a:pt x="510822" y="1595785"/>
                  <a:pt x="990458" y="1263355"/>
                  <a:pt x="1574645" y="1057515"/>
                </a:cubicBezTo>
                <a:cubicBezTo>
                  <a:pt x="2158832" y="851675"/>
                  <a:pt x="3028632" y="1008717"/>
                  <a:pt x="3505122" y="633088"/>
                </a:cubicBezTo>
                <a:cubicBezTo>
                  <a:pt x="4032645" y="290233"/>
                  <a:pt x="4775121" y="45155"/>
                  <a:pt x="5062988" y="0"/>
                </a:cubicBezTo>
              </a:path>
            </a:pathLst>
          </a:custGeom>
          <a:noFill/>
          <a:ln w="63500" cap="rnd">
            <a:solidFill>
              <a:srgbClr val="EF62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BD41F3C2-5F03-E090-6E5B-D5F1FC7CBD86}"/>
              </a:ext>
            </a:extLst>
          </p:cNvPr>
          <p:cNvSpPr>
            <a:spLocks noGrp="1"/>
          </p:cNvSpPr>
          <p:nvPr>
            <p:ph type="sldNum" sz="quarter" idx="12"/>
          </p:nvPr>
        </p:nvSpPr>
        <p:spPr/>
        <p:txBody>
          <a:bodyPr/>
          <a:lstStyle/>
          <a:p>
            <a:fld id="{208AF9CC-A448-454A-9AB2-94FD95E317DB}" type="slidenum">
              <a:rPr lang="en-US" smtClean="0"/>
              <a:t>2</a:t>
            </a:fld>
            <a:endParaRPr lang="en-US"/>
          </a:p>
        </p:txBody>
      </p:sp>
      <p:sp>
        <p:nvSpPr>
          <p:cNvPr id="5" name="time">
            <a:extLst>
              <a:ext uri="{FF2B5EF4-FFF2-40B4-BE49-F238E27FC236}">
                <a16:creationId xmlns:a16="http://schemas.microsoft.com/office/drawing/2014/main" id="{50F10F59-46C7-6C5A-8728-A28D191F624F}"/>
              </a:ext>
            </a:extLst>
          </p:cNvPr>
          <p:cNvSpPr txBox="1"/>
          <p:nvPr/>
        </p:nvSpPr>
        <p:spPr>
          <a:xfrm>
            <a:off x="5104438" y="6145718"/>
            <a:ext cx="1546238" cy="523220"/>
          </a:xfrm>
          <a:prstGeom prst="rect">
            <a:avLst/>
          </a:prstGeom>
          <a:noFill/>
        </p:spPr>
        <p:txBody>
          <a:bodyPr wrap="square" rtlCol="0">
            <a:spAutoFit/>
          </a:bodyPr>
          <a:lstStyle/>
          <a:p>
            <a:pPr algn="ctr"/>
            <a:r>
              <a:rPr lang="en-US" sz="2800" dirty="0">
                <a:latin typeface="Helvetica" pitchFamily="2" charset="0"/>
              </a:rPr>
              <a:t>Time</a:t>
            </a:r>
          </a:p>
        </p:txBody>
      </p:sp>
      <p:cxnSp>
        <p:nvCxnSpPr>
          <p:cNvPr id="6" name="y-axis">
            <a:extLst>
              <a:ext uri="{FF2B5EF4-FFF2-40B4-BE49-F238E27FC236}">
                <a16:creationId xmlns:a16="http://schemas.microsoft.com/office/drawing/2014/main" id="{799C073E-20E3-2A04-659C-8AAEDD3F601E}"/>
              </a:ext>
            </a:extLst>
          </p:cNvPr>
          <p:cNvCxnSpPr>
            <a:cxnSpLocks/>
          </p:cNvCxnSpPr>
          <p:nvPr/>
        </p:nvCxnSpPr>
        <p:spPr>
          <a:xfrm flipV="1">
            <a:off x="1165810" y="2432001"/>
            <a:ext cx="14788" cy="3717285"/>
          </a:xfrm>
          <a:prstGeom prst="straightConnector1">
            <a:avLst/>
          </a:prstGeom>
          <a:ln w="635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7" name="TextBox 6" hidden="1">
            <a:extLst>
              <a:ext uri="{FF2B5EF4-FFF2-40B4-BE49-F238E27FC236}">
                <a16:creationId xmlns:a16="http://schemas.microsoft.com/office/drawing/2014/main" id="{74ED6C17-0D39-5C82-BE3E-F99EDDB760E2}"/>
              </a:ext>
            </a:extLst>
          </p:cNvPr>
          <p:cNvSpPr txBox="1"/>
          <p:nvPr/>
        </p:nvSpPr>
        <p:spPr>
          <a:xfrm rot="16200000">
            <a:off x="-870512" y="4145767"/>
            <a:ext cx="3514470" cy="523220"/>
          </a:xfrm>
          <a:prstGeom prst="rect">
            <a:avLst/>
          </a:prstGeom>
          <a:noFill/>
        </p:spPr>
        <p:txBody>
          <a:bodyPr wrap="square" rtlCol="0">
            <a:spAutoFit/>
          </a:bodyPr>
          <a:lstStyle/>
          <a:p>
            <a:pPr algn="ctr"/>
            <a:r>
              <a:rPr lang="en-US" sz="2800" dirty="0">
                <a:latin typeface="Helvetica" pitchFamily="2" charset="0"/>
              </a:rPr>
              <a:t>Energy Demand</a:t>
            </a:r>
          </a:p>
        </p:txBody>
      </p:sp>
      <p:cxnSp>
        <p:nvCxnSpPr>
          <p:cNvPr id="8" name="x-axis">
            <a:extLst>
              <a:ext uri="{FF2B5EF4-FFF2-40B4-BE49-F238E27FC236}">
                <a16:creationId xmlns:a16="http://schemas.microsoft.com/office/drawing/2014/main" id="{BFAE6A7B-FB20-6409-3FFA-E5B2A2047C17}"/>
              </a:ext>
            </a:extLst>
          </p:cNvPr>
          <p:cNvCxnSpPr>
            <a:cxnSpLocks/>
          </p:cNvCxnSpPr>
          <p:nvPr/>
        </p:nvCxnSpPr>
        <p:spPr>
          <a:xfrm>
            <a:off x="1138916" y="6162733"/>
            <a:ext cx="5238921" cy="0"/>
          </a:xfrm>
          <a:prstGeom prst="straightConnector1">
            <a:avLst/>
          </a:prstGeom>
          <a:ln w="63500">
            <a:solidFill>
              <a:schemeClr val="tx1"/>
            </a:solidFill>
            <a:tailEnd type="triangle"/>
          </a:ln>
        </p:spPr>
        <p:style>
          <a:lnRef idx="2">
            <a:schemeClr val="accent1"/>
          </a:lnRef>
          <a:fillRef idx="0">
            <a:schemeClr val="accent1"/>
          </a:fillRef>
          <a:effectRef idx="1">
            <a:schemeClr val="accent1"/>
          </a:effectRef>
          <a:fontRef idx="minor">
            <a:schemeClr val="tx1"/>
          </a:fontRef>
        </p:style>
      </p:cxnSp>
      <p:pic>
        <p:nvPicPr>
          <p:cNvPr id="21" name="gas">
            <a:extLst>
              <a:ext uri="{FF2B5EF4-FFF2-40B4-BE49-F238E27FC236}">
                <a16:creationId xmlns:a16="http://schemas.microsoft.com/office/drawing/2014/main" id="{F2ED3E8B-A748-CE00-C53E-8C592443DD03}"/>
              </a:ext>
            </a:extLst>
          </p:cNvPr>
          <p:cNvPicPr>
            <a:picLocks noChangeAspect="1"/>
          </p:cNvPicPr>
          <p:nvPr/>
        </p:nvPicPr>
        <p:blipFill>
          <a:blip r:embed="rId4"/>
          <a:srcRect/>
          <a:stretch/>
        </p:blipFill>
        <p:spPr>
          <a:xfrm>
            <a:off x="1682458" y="5382717"/>
            <a:ext cx="775284" cy="775284"/>
          </a:xfrm>
          <a:prstGeom prst="rect">
            <a:avLst/>
          </a:prstGeom>
        </p:spPr>
      </p:pic>
      <p:pic>
        <p:nvPicPr>
          <p:cNvPr id="22" name="sun">
            <a:extLst>
              <a:ext uri="{FF2B5EF4-FFF2-40B4-BE49-F238E27FC236}">
                <a16:creationId xmlns:a16="http://schemas.microsoft.com/office/drawing/2014/main" id="{E8B60018-0D8C-5CAB-D5CB-54D7880514CA}"/>
              </a:ext>
            </a:extLst>
          </p:cNvPr>
          <p:cNvPicPr>
            <a:picLocks noChangeAspect="1"/>
          </p:cNvPicPr>
          <p:nvPr/>
        </p:nvPicPr>
        <p:blipFill>
          <a:blip r:embed="rId5"/>
          <a:stretch>
            <a:fillRect/>
          </a:stretch>
        </p:blipFill>
        <p:spPr>
          <a:xfrm>
            <a:off x="3294251" y="2673890"/>
            <a:ext cx="755900" cy="755900"/>
          </a:xfrm>
          <a:prstGeom prst="rect">
            <a:avLst/>
          </a:prstGeom>
        </p:spPr>
      </p:pic>
      <p:pic>
        <p:nvPicPr>
          <p:cNvPr id="23" name="gas">
            <a:extLst>
              <a:ext uri="{FF2B5EF4-FFF2-40B4-BE49-F238E27FC236}">
                <a16:creationId xmlns:a16="http://schemas.microsoft.com/office/drawing/2014/main" id="{000D9372-966A-DDB6-C2FA-0FDEFDE030F2}"/>
              </a:ext>
            </a:extLst>
          </p:cNvPr>
          <p:cNvPicPr>
            <a:picLocks noChangeAspect="1"/>
          </p:cNvPicPr>
          <p:nvPr/>
        </p:nvPicPr>
        <p:blipFill>
          <a:blip r:embed="rId4"/>
          <a:srcRect/>
          <a:stretch/>
        </p:blipFill>
        <p:spPr>
          <a:xfrm>
            <a:off x="3487184" y="5382717"/>
            <a:ext cx="775284" cy="775284"/>
          </a:xfrm>
          <a:prstGeom prst="rect">
            <a:avLst/>
          </a:prstGeom>
        </p:spPr>
      </p:pic>
      <p:pic>
        <p:nvPicPr>
          <p:cNvPr id="24" name="solar_2">
            <a:extLst>
              <a:ext uri="{FF2B5EF4-FFF2-40B4-BE49-F238E27FC236}">
                <a16:creationId xmlns:a16="http://schemas.microsoft.com/office/drawing/2014/main" id="{DDFA7DA0-D17E-B62B-7D96-AF8C96DC25D8}"/>
              </a:ext>
            </a:extLst>
          </p:cNvPr>
          <p:cNvPicPr>
            <a:picLocks noChangeAspect="1"/>
          </p:cNvPicPr>
          <p:nvPr/>
        </p:nvPicPr>
        <p:blipFill>
          <a:blip r:embed="rId6"/>
          <a:stretch>
            <a:fillRect/>
          </a:stretch>
        </p:blipFill>
        <p:spPr>
          <a:xfrm>
            <a:off x="3413930" y="4362980"/>
            <a:ext cx="685800" cy="778550"/>
          </a:xfrm>
          <a:prstGeom prst="rect">
            <a:avLst/>
          </a:prstGeom>
        </p:spPr>
      </p:pic>
      <p:pic>
        <p:nvPicPr>
          <p:cNvPr id="25" name="Picture 24">
            <a:extLst>
              <a:ext uri="{FF2B5EF4-FFF2-40B4-BE49-F238E27FC236}">
                <a16:creationId xmlns:a16="http://schemas.microsoft.com/office/drawing/2014/main" id="{46281A42-18A6-F201-70B8-0A1E7CCE4251}"/>
              </a:ext>
            </a:extLst>
          </p:cNvPr>
          <p:cNvPicPr>
            <a:picLocks noChangeAspect="1"/>
          </p:cNvPicPr>
          <p:nvPr/>
        </p:nvPicPr>
        <p:blipFill>
          <a:blip r:embed="rId7"/>
          <a:stretch>
            <a:fillRect/>
          </a:stretch>
        </p:blipFill>
        <p:spPr>
          <a:xfrm>
            <a:off x="5114906" y="3481786"/>
            <a:ext cx="685800" cy="685800"/>
          </a:xfrm>
          <a:prstGeom prst="rect">
            <a:avLst/>
          </a:prstGeom>
        </p:spPr>
      </p:pic>
      <p:pic>
        <p:nvPicPr>
          <p:cNvPr id="26" name="gas">
            <a:extLst>
              <a:ext uri="{FF2B5EF4-FFF2-40B4-BE49-F238E27FC236}">
                <a16:creationId xmlns:a16="http://schemas.microsoft.com/office/drawing/2014/main" id="{FEDB39BD-28B1-8B9C-927C-A24EFE997FCF}"/>
              </a:ext>
            </a:extLst>
          </p:cNvPr>
          <p:cNvPicPr>
            <a:picLocks noChangeAspect="1"/>
          </p:cNvPicPr>
          <p:nvPr/>
        </p:nvPicPr>
        <p:blipFill>
          <a:blip r:embed="rId4"/>
          <a:srcRect/>
          <a:stretch/>
        </p:blipFill>
        <p:spPr>
          <a:xfrm>
            <a:off x="5114906" y="5377458"/>
            <a:ext cx="775284" cy="775284"/>
          </a:xfrm>
          <a:prstGeom prst="rect">
            <a:avLst/>
          </a:prstGeom>
        </p:spPr>
      </p:pic>
      <p:pic>
        <p:nvPicPr>
          <p:cNvPr id="27" name="solar_2">
            <a:extLst>
              <a:ext uri="{FF2B5EF4-FFF2-40B4-BE49-F238E27FC236}">
                <a16:creationId xmlns:a16="http://schemas.microsoft.com/office/drawing/2014/main" id="{21E432F2-B0B4-D3B4-0001-B55227CEC076}"/>
              </a:ext>
            </a:extLst>
          </p:cNvPr>
          <p:cNvPicPr>
            <a:picLocks noChangeAspect="1"/>
          </p:cNvPicPr>
          <p:nvPr/>
        </p:nvPicPr>
        <p:blipFill>
          <a:blip r:embed="rId6"/>
          <a:stretch>
            <a:fillRect/>
          </a:stretch>
        </p:blipFill>
        <p:spPr>
          <a:xfrm>
            <a:off x="5114906" y="4349682"/>
            <a:ext cx="685800" cy="778550"/>
          </a:xfrm>
          <a:prstGeom prst="rect">
            <a:avLst/>
          </a:prstGeom>
        </p:spPr>
      </p:pic>
      <p:sp>
        <p:nvSpPr>
          <p:cNvPr id="33" name="TextBox 32">
            <a:extLst>
              <a:ext uri="{FF2B5EF4-FFF2-40B4-BE49-F238E27FC236}">
                <a16:creationId xmlns:a16="http://schemas.microsoft.com/office/drawing/2014/main" id="{EC1C6666-D884-F580-7F74-011AAC2A2687}"/>
              </a:ext>
            </a:extLst>
          </p:cNvPr>
          <p:cNvSpPr txBox="1"/>
          <p:nvPr/>
        </p:nvSpPr>
        <p:spPr>
          <a:xfrm>
            <a:off x="785747" y="1542719"/>
            <a:ext cx="5292254" cy="892552"/>
          </a:xfrm>
          <a:prstGeom prst="rect">
            <a:avLst/>
          </a:prstGeom>
          <a:noFill/>
        </p:spPr>
        <p:txBody>
          <a:bodyPr wrap="square" rtlCol="0">
            <a:spAutoFit/>
          </a:bodyPr>
          <a:lstStyle/>
          <a:p>
            <a:pPr algn="ctr"/>
            <a:r>
              <a:rPr lang="en-US" sz="2600" dirty="0">
                <a:latin typeface="Helvetica" pitchFamily="2" charset="0"/>
              </a:rPr>
              <a:t>Electricity demand is served by different energy mix</a:t>
            </a:r>
          </a:p>
        </p:txBody>
      </p:sp>
      <p:sp>
        <p:nvSpPr>
          <p:cNvPr id="51" name="TextBox 50">
            <a:extLst>
              <a:ext uri="{FF2B5EF4-FFF2-40B4-BE49-F238E27FC236}">
                <a16:creationId xmlns:a16="http://schemas.microsoft.com/office/drawing/2014/main" id="{6D159FE2-CC88-966B-F1F3-DC0BA7F2EAE8}"/>
              </a:ext>
            </a:extLst>
          </p:cNvPr>
          <p:cNvSpPr txBox="1"/>
          <p:nvPr/>
        </p:nvSpPr>
        <p:spPr>
          <a:xfrm>
            <a:off x="7179560" y="1556136"/>
            <a:ext cx="4282708" cy="892552"/>
          </a:xfrm>
          <a:prstGeom prst="rect">
            <a:avLst/>
          </a:prstGeom>
          <a:noFill/>
        </p:spPr>
        <p:txBody>
          <a:bodyPr wrap="square" rtlCol="0">
            <a:spAutoFit/>
          </a:bodyPr>
          <a:lstStyle/>
          <a:p>
            <a:pPr algn="ctr"/>
            <a:r>
              <a:rPr lang="en-US" sz="2600" dirty="0">
                <a:latin typeface="Helvetica" pitchFamily="2" charset="0"/>
              </a:rPr>
              <a:t>Each energy source has different carbon intensity</a:t>
            </a:r>
          </a:p>
        </p:txBody>
      </p:sp>
      <p:pic>
        <p:nvPicPr>
          <p:cNvPr id="59" name="Picture 58">
            <a:extLst>
              <a:ext uri="{FF2B5EF4-FFF2-40B4-BE49-F238E27FC236}">
                <a16:creationId xmlns:a16="http://schemas.microsoft.com/office/drawing/2014/main" id="{76B91F9A-DB04-D1F8-CE8F-AEF7BFE29FCC}"/>
              </a:ext>
            </a:extLst>
          </p:cNvPr>
          <p:cNvPicPr>
            <a:picLocks noChangeAspect="1"/>
          </p:cNvPicPr>
          <p:nvPr/>
        </p:nvPicPr>
        <p:blipFill>
          <a:blip r:embed="rId8"/>
          <a:stretch>
            <a:fillRect/>
          </a:stretch>
        </p:blipFill>
        <p:spPr>
          <a:xfrm>
            <a:off x="7912681" y="2434990"/>
            <a:ext cx="808296" cy="831644"/>
          </a:xfrm>
          <a:prstGeom prst="rect">
            <a:avLst/>
          </a:prstGeom>
        </p:spPr>
      </p:pic>
      <p:sp>
        <p:nvSpPr>
          <p:cNvPr id="62" name="TextBox 61">
            <a:extLst>
              <a:ext uri="{FF2B5EF4-FFF2-40B4-BE49-F238E27FC236}">
                <a16:creationId xmlns:a16="http://schemas.microsoft.com/office/drawing/2014/main" id="{91A46583-E9A6-B0A3-2186-46BD3016CE04}"/>
              </a:ext>
            </a:extLst>
          </p:cNvPr>
          <p:cNvSpPr txBox="1"/>
          <p:nvPr/>
        </p:nvSpPr>
        <p:spPr>
          <a:xfrm>
            <a:off x="6868244" y="2804969"/>
            <a:ext cx="1315670" cy="461665"/>
          </a:xfrm>
          <a:prstGeom prst="rect">
            <a:avLst/>
          </a:prstGeom>
          <a:noFill/>
        </p:spPr>
        <p:txBody>
          <a:bodyPr wrap="square" rtlCol="0">
            <a:spAutoFit/>
          </a:bodyPr>
          <a:lstStyle/>
          <a:p>
            <a:pPr algn="ctr"/>
            <a:r>
              <a:rPr lang="en-US" sz="2400" dirty="0">
                <a:latin typeface="Helvetica" pitchFamily="2" charset="0"/>
              </a:rPr>
              <a:t>1kWh</a:t>
            </a:r>
            <a:r>
              <a:rPr lang="en-US" sz="2000" dirty="0">
                <a:latin typeface="Helvetica" pitchFamily="2" charset="0"/>
              </a:rPr>
              <a:t> </a:t>
            </a:r>
          </a:p>
        </p:txBody>
      </p:sp>
      <p:pic>
        <p:nvPicPr>
          <p:cNvPr id="63" name="solar_2">
            <a:extLst>
              <a:ext uri="{FF2B5EF4-FFF2-40B4-BE49-F238E27FC236}">
                <a16:creationId xmlns:a16="http://schemas.microsoft.com/office/drawing/2014/main" id="{3B4972A0-7485-C68E-39CC-89DE696C5EF0}"/>
              </a:ext>
            </a:extLst>
          </p:cNvPr>
          <p:cNvPicPr>
            <a:picLocks noChangeAspect="1"/>
          </p:cNvPicPr>
          <p:nvPr/>
        </p:nvPicPr>
        <p:blipFill>
          <a:blip r:embed="rId6"/>
          <a:stretch>
            <a:fillRect/>
          </a:stretch>
        </p:blipFill>
        <p:spPr>
          <a:xfrm>
            <a:off x="9526654" y="2584984"/>
            <a:ext cx="685800" cy="778550"/>
          </a:xfrm>
          <a:prstGeom prst="rect">
            <a:avLst/>
          </a:prstGeom>
        </p:spPr>
      </p:pic>
      <p:sp>
        <p:nvSpPr>
          <p:cNvPr id="67" name="coal_2">
            <a:extLst>
              <a:ext uri="{FF2B5EF4-FFF2-40B4-BE49-F238E27FC236}">
                <a16:creationId xmlns:a16="http://schemas.microsoft.com/office/drawing/2014/main" id="{D052D408-7D73-8C5D-907F-D7277E328CBD}"/>
              </a:ext>
            </a:extLst>
          </p:cNvPr>
          <p:cNvSpPr/>
          <p:nvPr/>
        </p:nvSpPr>
        <p:spPr>
          <a:xfrm>
            <a:off x="9320914" y="5459353"/>
            <a:ext cx="1097280" cy="735007"/>
          </a:xfrm>
          <a:prstGeom prst="rect">
            <a:avLst/>
          </a:prstGeom>
          <a:solidFill>
            <a:srgbClr val="235E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bg1"/>
                </a:solidFill>
                <a:latin typeface="Helvetica" pitchFamily="2" charset="0"/>
              </a:rPr>
              <a:t>solar</a:t>
            </a:r>
          </a:p>
        </p:txBody>
      </p:sp>
      <p:sp>
        <p:nvSpPr>
          <p:cNvPr id="69" name="TextBox 68">
            <a:extLst>
              <a:ext uri="{FF2B5EF4-FFF2-40B4-BE49-F238E27FC236}">
                <a16:creationId xmlns:a16="http://schemas.microsoft.com/office/drawing/2014/main" id="{64D87C21-FC74-ACC0-1898-674A195FEA72}"/>
              </a:ext>
            </a:extLst>
          </p:cNvPr>
          <p:cNvSpPr txBox="1"/>
          <p:nvPr/>
        </p:nvSpPr>
        <p:spPr>
          <a:xfrm>
            <a:off x="6745541" y="3764741"/>
            <a:ext cx="3107695" cy="1015663"/>
          </a:xfrm>
          <a:prstGeom prst="rect">
            <a:avLst/>
          </a:prstGeom>
          <a:solidFill>
            <a:schemeClr val="accent2">
              <a:lumMod val="20000"/>
              <a:lumOff val="80000"/>
            </a:schemeClr>
          </a:solidFill>
        </p:spPr>
        <p:txBody>
          <a:bodyPr wrap="square" anchor="ctr">
            <a:spAutoFit/>
          </a:bodyPr>
          <a:lstStyle/>
          <a:p>
            <a:pPr algn="ctr"/>
            <a:r>
              <a:rPr lang="en-US" sz="2000" dirty="0">
                <a:latin typeface="Helvetica" pitchFamily="2" charset="0"/>
              </a:rPr>
              <a:t>carbon emissions per kWh of electricity (gCO</a:t>
            </a:r>
            <a:r>
              <a:rPr lang="en-US" sz="2000" baseline="-25000" dirty="0">
                <a:latin typeface="Helvetica" pitchFamily="2" charset="0"/>
              </a:rPr>
              <a:t>2</a:t>
            </a:r>
            <a:r>
              <a:rPr lang="en-US" sz="2000" dirty="0">
                <a:latin typeface="Helvetica" pitchFamily="2" charset="0"/>
              </a:rPr>
              <a:t>eq/kWh) </a:t>
            </a:r>
          </a:p>
        </p:txBody>
      </p:sp>
      <p:pic>
        <p:nvPicPr>
          <p:cNvPr id="76" name="Picture 75">
            <a:extLst>
              <a:ext uri="{FF2B5EF4-FFF2-40B4-BE49-F238E27FC236}">
                <a16:creationId xmlns:a16="http://schemas.microsoft.com/office/drawing/2014/main" id="{227F62A4-E69B-DE7C-F675-BED081AAACF2}"/>
              </a:ext>
            </a:extLst>
          </p:cNvPr>
          <p:cNvPicPr>
            <a:picLocks noChangeAspect="1"/>
          </p:cNvPicPr>
          <p:nvPr/>
        </p:nvPicPr>
        <p:blipFill>
          <a:blip r:embed="rId7"/>
          <a:stretch>
            <a:fillRect/>
          </a:stretch>
        </p:blipFill>
        <p:spPr>
          <a:xfrm>
            <a:off x="10705815" y="2574374"/>
            <a:ext cx="685800" cy="685800"/>
          </a:xfrm>
          <a:prstGeom prst="rect">
            <a:avLst/>
          </a:prstGeom>
        </p:spPr>
      </p:pic>
      <p:sp>
        <p:nvSpPr>
          <p:cNvPr id="77" name="coal_2">
            <a:extLst>
              <a:ext uri="{FF2B5EF4-FFF2-40B4-BE49-F238E27FC236}">
                <a16:creationId xmlns:a16="http://schemas.microsoft.com/office/drawing/2014/main" id="{A035871F-F7A2-B191-29EF-68753C958EEE}"/>
              </a:ext>
            </a:extLst>
          </p:cNvPr>
          <p:cNvSpPr/>
          <p:nvPr/>
        </p:nvSpPr>
        <p:spPr>
          <a:xfrm>
            <a:off x="10500075" y="3577776"/>
            <a:ext cx="1097280" cy="2616584"/>
          </a:xfrm>
          <a:prstGeom prst="rect">
            <a:avLst/>
          </a:prstGeom>
          <a:solidFill>
            <a:srgbClr val="704E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bg1"/>
                </a:solidFill>
                <a:latin typeface="Helvetica" pitchFamily="2" charset="0"/>
              </a:rPr>
              <a:t>coal</a:t>
            </a:r>
          </a:p>
        </p:txBody>
      </p:sp>
      <p:sp>
        <p:nvSpPr>
          <p:cNvPr id="78" name="time">
            <a:extLst>
              <a:ext uri="{FF2B5EF4-FFF2-40B4-BE49-F238E27FC236}">
                <a16:creationId xmlns:a16="http://schemas.microsoft.com/office/drawing/2014/main" id="{ECD33876-1590-50C0-6ADB-5E1EC456534E}"/>
              </a:ext>
            </a:extLst>
          </p:cNvPr>
          <p:cNvSpPr txBox="1"/>
          <p:nvPr/>
        </p:nvSpPr>
        <p:spPr>
          <a:xfrm rot="16200000">
            <a:off x="-952004" y="3934643"/>
            <a:ext cx="3500439" cy="523220"/>
          </a:xfrm>
          <a:prstGeom prst="rect">
            <a:avLst/>
          </a:prstGeom>
          <a:noFill/>
        </p:spPr>
        <p:txBody>
          <a:bodyPr wrap="square" rtlCol="0">
            <a:spAutoFit/>
          </a:bodyPr>
          <a:lstStyle/>
          <a:p>
            <a:pPr algn="ctr"/>
            <a:r>
              <a:rPr lang="en-US" sz="2800" dirty="0">
                <a:latin typeface="Helvetica" pitchFamily="2" charset="0"/>
              </a:rPr>
              <a:t>Electricity Demand</a:t>
            </a:r>
          </a:p>
        </p:txBody>
      </p:sp>
    </p:spTree>
    <p:custDataLst>
      <p:tags r:id="rId1"/>
    </p:custDataLst>
    <p:extLst>
      <p:ext uri="{BB962C8B-B14F-4D97-AF65-F5344CB8AC3E}">
        <p14:creationId xmlns:p14="http://schemas.microsoft.com/office/powerpoint/2010/main" val="237919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6"/>
                                        </p:tgtEl>
                                        <p:attrNameLst>
                                          <p:attrName>style.visibility</p:attrName>
                                        </p:attrNameLst>
                                      </p:cBhvr>
                                      <p:to>
                                        <p:strVal val="visible"/>
                                      </p:to>
                                    </p:set>
                                  </p:childTnLst>
                                </p:cTn>
                              </p:par>
                              <p:par>
                                <p:cTn id="43" presetID="22" presetClass="entr" presetSubtype="4" fill="hold" grpId="0" nodeType="withEffect">
                                  <p:stCondLst>
                                    <p:cond delay="0"/>
                                  </p:stCondLst>
                                  <p:childTnLst>
                                    <p:set>
                                      <p:cBhvr>
                                        <p:cTn id="44" dur="1" fill="hold">
                                          <p:stCondLst>
                                            <p:cond delay="0"/>
                                          </p:stCondLst>
                                        </p:cTn>
                                        <p:tgtEl>
                                          <p:spTgt spid="67"/>
                                        </p:tgtEl>
                                        <p:attrNameLst>
                                          <p:attrName>style.visibility</p:attrName>
                                        </p:attrNameLst>
                                      </p:cBhvr>
                                      <p:to>
                                        <p:strVal val="visible"/>
                                      </p:to>
                                    </p:set>
                                    <p:animEffect transition="in" filter="wipe(down)">
                                      <p:cBhvr>
                                        <p:cTn id="45" dur="500"/>
                                        <p:tgtEl>
                                          <p:spTgt spid="67"/>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77"/>
                                        </p:tgtEl>
                                        <p:attrNameLst>
                                          <p:attrName>style.visibility</p:attrName>
                                        </p:attrNameLst>
                                      </p:cBhvr>
                                      <p:to>
                                        <p:strVal val="visible"/>
                                      </p:to>
                                    </p:set>
                                    <p:animEffect transition="in" filter="wipe(down)">
                                      <p:cBhvr>
                                        <p:cTn id="48"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62" grpId="0"/>
      <p:bldP spid="67" grpId="0" animBg="1"/>
      <p:bldP spid="69" grpId="0" animBg="1"/>
      <p:bldP spid="7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15968E-21FB-4510-1398-5003DC75C52D}"/>
              </a:ext>
            </a:extLst>
          </p:cNvPr>
          <p:cNvSpPr>
            <a:spLocks noGrp="1"/>
          </p:cNvSpPr>
          <p:nvPr>
            <p:ph idx="1"/>
          </p:nvPr>
        </p:nvSpPr>
        <p:spPr>
          <a:xfrm>
            <a:off x="838201" y="1825625"/>
            <a:ext cx="10515600" cy="4351338"/>
          </a:xfrm>
        </p:spPr>
        <p:txBody>
          <a:bodyPr/>
          <a:lstStyle/>
          <a:p>
            <a:r>
              <a:rPr lang="en-US" dirty="0"/>
              <a:t>Average carbon Intensity </a:t>
            </a:r>
          </a:p>
          <a:p>
            <a:pPr lvl="1"/>
            <a:r>
              <a:rPr lang="en-US" dirty="0"/>
              <a:t>Weighted average of carbon emissions and their productions</a:t>
            </a:r>
          </a:p>
          <a:p>
            <a:r>
              <a:rPr lang="en-US" dirty="0"/>
              <a:t>Marginal carbon Intensity</a:t>
            </a:r>
          </a:p>
          <a:p>
            <a:pPr lvl="1"/>
            <a:r>
              <a:rPr lang="en-US" dirty="0"/>
              <a:t>Carbon intensity with respect to the change in demand </a:t>
            </a:r>
          </a:p>
        </p:txBody>
      </p:sp>
      <p:sp>
        <p:nvSpPr>
          <p:cNvPr id="5" name="coal_2">
            <a:extLst>
              <a:ext uri="{FF2B5EF4-FFF2-40B4-BE49-F238E27FC236}">
                <a16:creationId xmlns:a16="http://schemas.microsoft.com/office/drawing/2014/main" id="{5ACE67FA-6207-5162-2B56-2153B486FAE7}"/>
              </a:ext>
            </a:extLst>
          </p:cNvPr>
          <p:cNvSpPr/>
          <p:nvPr/>
        </p:nvSpPr>
        <p:spPr>
          <a:xfrm>
            <a:off x="2946544" y="5882976"/>
            <a:ext cx="1230511" cy="438402"/>
          </a:xfrm>
          <a:prstGeom prst="rect">
            <a:avLst/>
          </a:prstGeom>
          <a:solidFill>
            <a:srgbClr val="235E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chemeClr val="bg1"/>
                </a:solidFill>
                <a:latin typeface="Helvetica" pitchFamily="2" charset="0"/>
              </a:rPr>
              <a:t>solar</a:t>
            </a:r>
          </a:p>
        </p:txBody>
      </p:sp>
      <p:sp>
        <p:nvSpPr>
          <p:cNvPr id="6" name="coal_2">
            <a:extLst>
              <a:ext uri="{FF2B5EF4-FFF2-40B4-BE49-F238E27FC236}">
                <a16:creationId xmlns:a16="http://schemas.microsoft.com/office/drawing/2014/main" id="{13B67875-4185-5F93-A736-8E9E1EBE4DB4}"/>
              </a:ext>
            </a:extLst>
          </p:cNvPr>
          <p:cNvSpPr/>
          <p:nvPr/>
        </p:nvSpPr>
        <p:spPr>
          <a:xfrm>
            <a:off x="4170381" y="4400170"/>
            <a:ext cx="1230511" cy="1921207"/>
          </a:xfrm>
          <a:prstGeom prst="rect">
            <a:avLst/>
          </a:prstGeom>
          <a:solidFill>
            <a:srgbClr val="704E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chemeClr val="bg1"/>
                </a:solidFill>
                <a:latin typeface="Helvetica" pitchFamily="2" charset="0"/>
              </a:rPr>
              <a:t>coal</a:t>
            </a:r>
          </a:p>
        </p:txBody>
      </p:sp>
      <p:sp>
        <p:nvSpPr>
          <p:cNvPr id="9" name="coal_2">
            <a:extLst>
              <a:ext uri="{FF2B5EF4-FFF2-40B4-BE49-F238E27FC236}">
                <a16:creationId xmlns:a16="http://schemas.microsoft.com/office/drawing/2014/main" id="{C9B76EC8-2311-B339-4483-6BFADD40227A}"/>
              </a:ext>
            </a:extLst>
          </p:cNvPr>
          <p:cNvSpPr/>
          <p:nvPr/>
        </p:nvSpPr>
        <p:spPr>
          <a:xfrm>
            <a:off x="1719258" y="5487560"/>
            <a:ext cx="1230511" cy="833817"/>
          </a:xfrm>
          <a:prstGeom prst="rect">
            <a:avLst/>
          </a:prstGeom>
          <a:solidFill>
            <a:srgbClr val="4956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dirty="0">
                <a:solidFill>
                  <a:schemeClr val="bg1"/>
                </a:solidFill>
                <a:latin typeface="Helvetica" pitchFamily="2" charset="0"/>
              </a:rPr>
              <a:t>gas</a:t>
            </a:r>
          </a:p>
        </p:txBody>
      </p:sp>
      <p:sp>
        <p:nvSpPr>
          <p:cNvPr id="11" name="TextBox 10">
            <a:extLst>
              <a:ext uri="{FF2B5EF4-FFF2-40B4-BE49-F238E27FC236}">
                <a16:creationId xmlns:a16="http://schemas.microsoft.com/office/drawing/2014/main" id="{EFC94BC6-877C-C559-D3D2-5E8F55EB4280}"/>
              </a:ext>
            </a:extLst>
          </p:cNvPr>
          <p:cNvSpPr txBox="1"/>
          <p:nvPr/>
        </p:nvSpPr>
        <p:spPr>
          <a:xfrm rot="16200000">
            <a:off x="67565" y="4839748"/>
            <a:ext cx="2543869" cy="646331"/>
          </a:xfrm>
          <a:prstGeom prst="rect">
            <a:avLst/>
          </a:prstGeom>
          <a:noFill/>
        </p:spPr>
        <p:txBody>
          <a:bodyPr wrap="square" rtlCol="0">
            <a:spAutoFit/>
          </a:bodyPr>
          <a:lstStyle/>
          <a:p>
            <a:pPr algn="ctr"/>
            <a:r>
              <a:rPr lang="en-US" dirty="0">
                <a:latin typeface="Helvetica" pitchFamily="2" charset="0"/>
              </a:rPr>
              <a:t>CO</a:t>
            </a:r>
            <a:r>
              <a:rPr lang="en-US" baseline="-25000" dirty="0">
                <a:latin typeface="Helvetica" pitchFamily="2" charset="0"/>
              </a:rPr>
              <a:t>2</a:t>
            </a:r>
            <a:r>
              <a:rPr lang="en-US" dirty="0">
                <a:latin typeface="Helvetica" pitchFamily="2" charset="0"/>
              </a:rPr>
              <a:t> Intensity (gCO</a:t>
            </a:r>
            <a:r>
              <a:rPr lang="en-US" baseline="-25000" dirty="0">
                <a:latin typeface="Helvetica" pitchFamily="2" charset="0"/>
              </a:rPr>
              <a:t>2</a:t>
            </a:r>
            <a:r>
              <a:rPr lang="en-US" dirty="0">
                <a:latin typeface="Helvetica" pitchFamily="2" charset="0"/>
              </a:rPr>
              <a:t>eq/kWh)</a:t>
            </a:r>
          </a:p>
        </p:txBody>
      </p:sp>
      <p:sp>
        <p:nvSpPr>
          <p:cNvPr id="13" name="TextBox 12">
            <a:extLst>
              <a:ext uri="{FF2B5EF4-FFF2-40B4-BE49-F238E27FC236}">
                <a16:creationId xmlns:a16="http://schemas.microsoft.com/office/drawing/2014/main" id="{BFAD577D-7484-9394-A257-686B43366064}"/>
              </a:ext>
            </a:extLst>
          </p:cNvPr>
          <p:cNvSpPr txBox="1"/>
          <p:nvPr/>
        </p:nvSpPr>
        <p:spPr>
          <a:xfrm>
            <a:off x="3807466" y="6384801"/>
            <a:ext cx="2451822" cy="369332"/>
          </a:xfrm>
          <a:prstGeom prst="rect">
            <a:avLst/>
          </a:prstGeom>
          <a:noFill/>
        </p:spPr>
        <p:txBody>
          <a:bodyPr wrap="square" rtlCol="0">
            <a:spAutoFit/>
          </a:bodyPr>
          <a:lstStyle/>
          <a:p>
            <a:pPr algn="ctr"/>
            <a:r>
              <a:rPr lang="en-US" dirty="0">
                <a:latin typeface="Helvetica" pitchFamily="2" charset="0"/>
              </a:rPr>
              <a:t>Production (kW)</a:t>
            </a:r>
          </a:p>
        </p:txBody>
      </p:sp>
      <p:cxnSp>
        <p:nvCxnSpPr>
          <p:cNvPr id="10" name="y-axis">
            <a:extLst>
              <a:ext uri="{FF2B5EF4-FFF2-40B4-BE49-F238E27FC236}">
                <a16:creationId xmlns:a16="http://schemas.microsoft.com/office/drawing/2014/main" id="{E365B7C7-4B63-02E4-7214-745C4EE1CFC1}"/>
              </a:ext>
            </a:extLst>
          </p:cNvPr>
          <p:cNvCxnSpPr>
            <a:cxnSpLocks/>
          </p:cNvCxnSpPr>
          <p:nvPr/>
        </p:nvCxnSpPr>
        <p:spPr>
          <a:xfrm flipV="1">
            <a:off x="1689960" y="3890980"/>
            <a:ext cx="0" cy="2469801"/>
          </a:xfrm>
          <a:prstGeom prst="straightConnector1">
            <a:avLst/>
          </a:prstGeom>
          <a:ln w="635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4" name="x-axis">
            <a:extLst>
              <a:ext uri="{FF2B5EF4-FFF2-40B4-BE49-F238E27FC236}">
                <a16:creationId xmlns:a16="http://schemas.microsoft.com/office/drawing/2014/main" id="{CC7D7FDC-1352-0EF3-0DB1-7FF75A69A258}"/>
              </a:ext>
            </a:extLst>
          </p:cNvPr>
          <p:cNvCxnSpPr>
            <a:cxnSpLocks/>
          </p:cNvCxnSpPr>
          <p:nvPr/>
        </p:nvCxnSpPr>
        <p:spPr>
          <a:xfrm flipV="1">
            <a:off x="1689960" y="6330941"/>
            <a:ext cx="4569327" cy="0"/>
          </a:xfrm>
          <a:prstGeom prst="straightConnector1">
            <a:avLst/>
          </a:prstGeom>
          <a:ln w="635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8C1E1F49-7A03-945C-7E01-5274E8CD52BB}"/>
              </a:ext>
            </a:extLst>
          </p:cNvPr>
          <p:cNvSpPr>
            <a:spLocks noGrp="1"/>
          </p:cNvSpPr>
          <p:nvPr>
            <p:ph type="title"/>
          </p:nvPr>
        </p:nvSpPr>
        <p:spPr/>
        <p:txBody>
          <a:bodyPr/>
          <a:lstStyle/>
          <a:p>
            <a:r>
              <a:rPr lang="en-US" dirty="0"/>
              <a:t>Average and Marginal Carbon Intensity</a:t>
            </a:r>
          </a:p>
        </p:txBody>
      </p:sp>
      <p:sp>
        <p:nvSpPr>
          <p:cNvPr id="4" name="Slide Number Placeholder 3">
            <a:extLst>
              <a:ext uri="{FF2B5EF4-FFF2-40B4-BE49-F238E27FC236}">
                <a16:creationId xmlns:a16="http://schemas.microsoft.com/office/drawing/2014/main" id="{F92EA005-6454-6BD1-3B8D-AAE9AFF0FC9F}"/>
              </a:ext>
            </a:extLst>
          </p:cNvPr>
          <p:cNvSpPr>
            <a:spLocks noGrp="1"/>
          </p:cNvSpPr>
          <p:nvPr>
            <p:ph type="sldNum" sz="quarter" idx="12"/>
          </p:nvPr>
        </p:nvSpPr>
        <p:spPr/>
        <p:txBody>
          <a:bodyPr/>
          <a:lstStyle/>
          <a:p>
            <a:fld id="{208AF9CC-A448-454A-9AB2-94FD95E317DB}" type="slidenum">
              <a:rPr lang="en-US" smtClean="0"/>
              <a:t>3</a:t>
            </a:fld>
            <a:endParaRPr lang="en-US" dirty="0"/>
          </a:p>
        </p:txBody>
      </p:sp>
      <p:cxnSp>
        <p:nvCxnSpPr>
          <p:cNvPr id="20" name="Straight Arrow Connector 19">
            <a:extLst>
              <a:ext uri="{FF2B5EF4-FFF2-40B4-BE49-F238E27FC236}">
                <a16:creationId xmlns:a16="http://schemas.microsoft.com/office/drawing/2014/main" id="{0978364C-D0B4-E082-44E2-D55CA857BD11}"/>
              </a:ext>
            </a:extLst>
          </p:cNvPr>
          <p:cNvCxnSpPr>
            <a:cxnSpLocks/>
          </p:cNvCxnSpPr>
          <p:nvPr/>
        </p:nvCxnSpPr>
        <p:spPr>
          <a:xfrm>
            <a:off x="4054951" y="4033952"/>
            <a:ext cx="0" cy="2269496"/>
          </a:xfrm>
          <a:prstGeom prst="straightConnector1">
            <a:avLst/>
          </a:prstGeom>
          <a:ln w="50800">
            <a:solidFill>
              <a:srgbClr val="FF0000"/>
            </a:solidFill>
            <a:prstDash val="dash"/>
            <a:round/>
            <a:tailEnd type="triangle"/>
          </a:ln>
        </p:spPr>
        <p:style>
          <a:lnRef idx="2">
            <a:schemeClr val="accent1"/>
          </a:lnRef>
          <a:fillRef idx="0">
            <a:schemeClr val="accent1"/>
          </a:fillRef>
          <a:effectRef idx="1">
            <a:schemeClr val="accent1"/>
          </a:effectRef>
          <a:fontRef idx="minor">
            <a:schemeClr val="tx1"/>
          </a:fontRef>
        </p:style>
      </p:cxnSp>
      <p:sp>
        <p:nvSpPr>
          <p:cNvPr id="24" name="Rounded Rectangular Callout 23">
            <a:extLst>
              <a:ext uri="{FF2B5EF4-FFF2-40B4-BE49-F238E27FC236}">
                <a16:creationId xmlns:a16="http://schemas.microsoft.com/office/drawing/2014/main" id="{B817A4D7-CBFE-8CE7-C71A-1EE6A7A3FD49}"/>
              </a:ext>
            </a:extLst>
          </p:cNvPr>
          <p:cNvSpPr/>
          <p:nvPr/>
        </p:nvSpPr>
        <p:spPr>
          <a:xfrm>
            <a:off x="2187720" y="3671769"/>
            <a:ext cx="1609344" cy="588210"/>
          </a:xfrm>
          <a:prstGeom prst="wedgeRoundRectCallout">
            <a:avLst>
              <a:gd name="adj1" fmla="val 63719"/>
              <a:gd name="adj2" fmla="val -1683"/>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Current demand</a:t>
            </a:r>
          </a:p>
        </p:txBody>
      </p:sp>
      <p:cxnSp>
        <p:nvCxnSpPr>
          <p:cNvPr id="25" name="Straight Arrow Connector 24">
            <a:extLst>
              <a:ext uri="{FF2B5EF4-FFF2-40B4-BE49-F238E27FC236}">
                <a16:creationId xmlns:a16="http://schemas.microsoft.com/office/drawing/2014/main" id="{CA5801ED-5F82-9DD1-D6A4-BF247B2400B1}"/>
              </a:ext>
            </a:extLst>
          </p:cNvPr>
          <p:cNvCxnSpPr>
            <a:cxnSpLocks/>
          </p:cNvCxnSpPr>
          <p:nvPr/>
        </p:nvCxnSpPr>
        <p:spPr>
          <a:xfrm>
            <a:off x="4230788" y="4033952"/>
            <a:ext cx="0" cy="2269496"/>
          </a:xfrm>
          <a:prstGeom prst="straightConnector1">
            <a:avLst/>
          </a:prstGeom>
          <a:ln w="50800">
            <a:solidFill>
              <a:srgbClr val="002060"/>
            </a:solidFill>
            <a:prstDash val="dash"/>
            <a:round/>
            <a:tailEnd type="triangle"/>
          </a:ln>
        </p:spPr>
        <p:style>
          <a:lnRef idx="2">
            <a:schemeClr val="accent1"/>
          </a:lnRef>
          <a:fillRef idx="0">
            <a:schemeClr val="accent1"/>
          </a:fillRef>
          <a:effectRef idx="1">
            <a:schemeClr val="accent1"/>
          </a:effectRef>
          <a:fontRef idx="minor">
            <a:schemeClr val="tx1"/>
          </a:fontRef>
        </p:style>
      </p:cxnSp>
      <p:sp>
        <p:nvSpPr>
          <p:cNvPr id="26" name="Rounded Rectangular Callout 25">
            <a:extLst>
              <a:ext uri="{FF2B5EF4-FFF2-40B4-BE49-F238E27FC236}">
                <a16:creationId xmlns:a16="http://schemas.microsoft.com/office/drawing/2014/main" id="{960CDCF5-A8A9-EC19-9466-E987E2A167D4}"/>
              </a:ext>
            </a:extLst>
          </p:cNvPr>
          <p:cNvSpPr/>
          <p:nvPr/>
        </p:nvSpPr>
        <p:spPr>
          <a:xfrm flipH="1">
            <a:off x="4455510" y="3678617"/>
            <a:ext cx="1609344" cy="588210"/>
          </a:xfrm>
          <a:prstGeom prst="wedgeRoundRectCallout">
            <a:avLst>
              <a:gd name="adj1" fmla="val 63719"/>
              <a:gd name="adj2" fmla="val -1683"/>
              <a:gd name="adj3" fmla="val 16667"/>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Next</a:t>
            </a:r>
          </a:p>
          <a:p>
            <a:pPr algn="ctr"/>
            <a:r>
              <a:rPr lang="en-US" dirty="0">
                <a:solidFill>
                  <a:schemeClr val="tx1"/>
                </a:solidFill>
              </a:rPr>
              <a:t>demand</a:t>
            </a:r>
          </a:p>
        </p:txBody>
      </p:sp>
      <p:grpSp>
        <p:nvGrpSpPr>
          <p:cNvPr id="27" name="Group 26">
            <a:extLst>
              <a:ext uri="{FF2B5EF4-FFF2-40B4-BE49-F238E27FC236}">
                <a16:creationId xmlns:a16="http://schemas.microsoft.com/office/drawing/2014/main" id="{7F890706-47C5-BA62-2D55-1C19216A8EEF}"/>
              </a:ext>
            </a:extLst>
          </p:cNvPr>
          <p:cNvGrpSpPr/>
          <p:nvPr/>
        </p:nvGrpSpPr>
        <p:grpSpPr>
          <a:xfrm>
            <a:off x="6621504" y="3794054"/>
            <a:ext cx="5068704" cy="2404215"/>
            <a:chOff x="6621504" y="3794054"/>
            <a:chExt cx="5068704" cy="2404215"/>
          </a:xfrm>
        </p:grpSpPr>
        <p:sp>
          <p:nvSpPr>
            <p:cNvPr id="21" name="TextBox 20">
              <a:extLst>
                <a:ext uri="{FF2B5EF4-FFF2-40B4-BE49-F238E27FC236}">
                  <a16:creationId xmlns:a16="http://schemas.microsoft.com/office/drawing/2014/main" id="{D9CC270B-9462-DBF1-26FC-C618A183B731}"/>
                </a:ext>
              </a:extLst>
            </p:cNvPr>
            <p:cNvSpPr txBox="1"/>
            <p:nvPr/>
          </p:nvSpPr>
          <p:spPr>
            <a:xfrm>
              <a:off x="6705696" y="3794054"/>
              <a:ext cx="4984512" cy="830997"/>
            </a:xfrm>
            <a:prstGeom prst="rect">
              <a:avLst/>
            </a:prstGeom>
            <a:noFill/>
          </p:spPr>
          <p:txBody>
            <a:bodyPr wrap="square" rtlCol="0">
              <a:spAutoFit/>
            </a:bodyPr>
            <a:lstStyle/>
            <a:p>
              <a:r>
                <a:rPr lang="en-US" sz="2400" dirty="0">
                  <a:latin typeface="Helvetica" pitchFamily="2" charset="0"/>
                </a:rPr>
                <a:t>Gas:  100 gCO</a:t>
              </a:r>
              <a:r>
                <a:rPr lang="en-US" sz="2400" baseline="-25000" dirty="0">
                  <a:latin typeface="Helvetica" pitchFamily="2" charset="0"/>
                </a:rPr>
                <a:t>2</a:t>
              </a:r>
              <a:r>
                <a:rPr lang="en-US" sz="2400" dirty="0">
                  <a:latin typeface="Helvetica" pitchFamily="2" charset="0"/>
                </a:rPr>
                <a:t>eq/kWh, 900 kWh</a:t>
              </a:r>
            </a:p>
            <a:p>
              <a:r>
                <a:rPr lang="en-US" sz="2400" dirty="0">
                  <a:latin typeface="Helvetica" pitchFamily="2" charset="0"/>
                </a:rPr>
                <a:t>Solar: 20 gCO</a:t>
              </a:r>
              <a:r>
                <a:rPr lang="en-US" sz="2400" baseline="-25000" dirty="0">
                  <a:latin typeface="Helvetica" pitchFamily="2" charset="0"/>
                </a:rPr>
                <a:t>2</a:t>
              </a:r>
              <a:r>
                <a:rPr lang="en-US" sz="2400" dirty="0">
                  <a:latin typeface="Helvetica" pitchFamily="2" charset="0"/>
                </a:rPr>
                <a:t>eq/kWh, 100 kWh</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299C5AB6-6242-D30C-B655-703CBF5E2C75}"/>
                    </a:ext>
                  </a:extLst>
                </p:cNvPr>
                <p:cNvSpPr txBox="1"/>
                <p:nvPr/>
              </p:nvSpPr>
              <p:spPr>
                <a:xfrm>
                  <a:off x="6639985" y="4741929"/>
                  <a:ext cx="4727464" cy="81528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d>
                              <m:dPr>
                                <m:ctrlPr>
                                  <a:rPr lang="en-US" sz="2400" b="0" i="1" smtClean="0">
                                    <a:latin typeface="Cambria Math" panose="02040503050406030204" pitchFamily="18" charset="0"/>
                                  </a:rPr>
                                </m:ctrlPr>
                              </m:dPr>
                              <m:e>
                                <m:r>
                                  <a:rPr lang="en-US" sz="2400" b="0" i="1" smtClean="0">
                                    <a:latin typeface="Cambria Math" panose="02040503050406030204" pitchFamily="18" charset="0"/>
                                  </a:rPr>
                                  <m:t>100</m:t>
                                </m:r>
                                <m:r>
                                  <a:rPr lang="en-US" sz="2400" b="0" i="1" smtClean="0">
                                    <a:latin typeface="Cambria Math" panose="02040503050406030204" pitchFamily="18" charset="0"/>
                                    <a:ea typeface="Cambria Math" panose="02040503050406030204" pitchFamily="18" charset="0"/>
                                  </a:rPr>
                                  <m:t>∙900</m:t>
                                </m:r>
                              </m:e>
                            </m:d>
                            <m:r>
                              <a:rPr lang="en-US" sz="2400" b="0" i="1" smtClean="0">
                                <a:latin typeface="Cambria Math" panose="02040503050406030204" pitchFamily="18" charset="0"/>
                              </a:rPr>
                              <m:t>+(20</m:t>
                            </m:r>
                            <m:r>
                              <a:rPr lang="en-US" sz="2400" b="0" i="1" smtClean="0">
                                <a:latin typeface="Cambria Math" panose="02040503050406030204" pitchFamily="18" charset="0"/>
                                <a:ea typeface="Cambria Math" panose="02040503050406030204" pitchFamily="18" charset="0"/>
                              </a:rPr>
                              <m:t>∙100)</m:t>
                            </m:r>
                          </m:num>
                          <m:den>
                            <m:r>
                              <a:rPr lang="en-US" sz="2400" b="0" i="1" smtClean="0">
                                <a:latin typeface="Cambria Math" panose="02040503050406030204" pitchFamily="18" charset="0"/>
                                <a:ea typeface="Cambria Math" panose="02040503050406030204" pitchFamily="18" charset="0"/>
                              </a:rPr>
                              <m:t>900+100</m:t>
                            </m:r>
                          </m:den>
                        </m:f>
                      </m:oMath>
                    </m:oMathPara>
                  </a14:m>
                  <a:endParaRPr lang="en-US" sz="2400" dirty="0">
                    <a:latin typeface="Helvetica" pitchFamily="2" charset="0"/>
                  </a:endParaRPr>
                </a:p>
              </p:txBody>
            </p:sp>
          </mc:Choice>
          <mc:Fallback xmlns="">
            <p:sp>
              <p:nvSpPr>
                <p:cNvPr id="22" name="TextBox 21">
                  <a:extLst>
                    <a:ext uri="{FF2B5EF4-FFF2-40B4-BE49-F238E27FC236}">
                      <a16:creationId xmlns:a16="http://schemas.microsoft.com/office/drawing/2014/main" id="{299C5AB6-6242-D30C-B655-703CBF5E2C75}"/>
                    </a:ext>
                  </a:extLst>
                </p:cNvPr>
                <p:cNvSpPr txBox="1">
                  <a:spLocks noRot="1" noChangeAspect="1" noMove="1" noResize="1" noEditPoints="1" noAdjustHandles="1" noChangeArrowheads="1" noChangeShapeType="1" noTextEdit="1"/>
                </p:cNvSpPr>
                <p:nvPr/>
              </p:nvSpPr>
              <p:spPr>
                <a:xfrm>
                  <a:off x="6639985" y="4741929"/>
                  <a:ext cx="4727464" cy="815288"/>
                </a:xfrm>
                <a:prstGeom prst="rect">
                  <a:avLst/>
                </a:prstGeom>
                <a:blipFill>
                  <a:blip r:embed="rId4"/>
                  <a:stretch>
                    <a:fillRect b="-615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545DDE57-440F-0C2D-8306-9768CD8792F3}"/>
                    </a:ext>
                  </a:extLst>
                </p:cNvPr>
                <p:cNvSpPr txBox="1"/>
                <p:nvPr/>
              </p:nvSpPr>
              <p:spPr>
                <a:xfrm>
                  <a:off x="6621504" y="5736604"/>
                  <a:ext cx="4267526" cy="461665"/>
                </a:xfrm>
                <a:prstGeom prst="rect">
                  <a:avLst/>
                </a:prstGeom>
                <a:noFill/>
              </p:spPr>
              <p:txBody>
                <a:bodyPr wrap="square" rtlCol="0">
                  <a:spAutoFit/>
                </a:bodyPr>
                <a:lstStyle/>
                <a:p>
                  <a:pPr algn="ctr"/>
                  <a:r>
                    <a:rPr lang="en-US" sz="2400" dirty="0">
                      <a:latin typeface="Cambria Math" panose="02040503050406030204" pitchFamily="18" charset="0"/>
                      <a:ea typeface="Cambria Math" panose="02040503050406030204" pitchFamily="18" charset="0"/>
                    </a:rPr>
                    <a:t>= 92 </a:t>
                  </a:r>
                  <a14:m>
                    <m:oMath xmlns:m="http://schemas.openxmlformats.org/officeDocument/2006/math">
                      <m:r>
                        <m:rPr>
                          <m:nor/>
                        </m:rPr>
                        <a:rPr lang="en-US" sz="2400" dirty="0">
                          <a:latin typeface="Cambria Math" panose="02040503050406030204" pitchFamily="18" charset="0"/>
                          <a:ea typeface="Cambria Math" panose="02040503050406030204" pitchFamily="18" charset="0"/>
                        </a:rPr>
                        <m:t>gCO</m:t>
                      </m:r>
                      <m:r>
                        <m:rPr>
                          <m:nor/>
                        </m:rPr>
                        <a:rPr lang="en-US" sz="2400" dirty="0">
                          <a:latin typeface="Cambria Math" panose="02040503050406030204" pitchFamily="18" charset="0"/>
                          <a:ea typeface="Cambria Math" panose="02040503050406030204" pitchFamily="18" charset="0"/>
                        </a:rPr>
                        <m:t>2</m:t>
                      </m:r>
                      <m:r>
                        <m:rPr>
                          <m:nor/>
                        </m:rPr>
                        <a:rPr lang="en-US" sz="2400" dirty="0">
                          <a:latin typeface="Cambria Math" panose="02040503050406030204" pitchFamily="18" charset="0"/>
                          <a:ea typeface="Cambria Math" panose="02040503050406030204" pitchFamily="18" charset="0"/>
                        </a:rPr>
                        <m:t>eq</m:t>
                      </m:r>
                      <m:r>
                        <m:rPr>
                          <m:nor/>
                        </m:rPr>
                        <a:rPr lang="en-US" sz="2400" dirty="0">
                          <a:latin typeface="Cambria Math" panose="02040503050406030204" pitchFamily="18" charset="0"/>
                          <a:ea typeface="Cambria Math" panose="02040503050406030204" pitchFamily="18" charset="0"/>
                        </a:rPr>
                        <m:t>/</m:t>
                      </m:r>
                      <m:r>
                        <m:rPr>
                          <m:nor/>
                        </m:rPr>
                        <a:rPr lang="en-US" sz="2400" dirty="0">
                          <a:latin typeface="Cambria Math" panose="02040503050406030204" pitchFamily="18" charset="0"/>
                          <a:ea typeface="Cambria Math" panose="02040503050406030204" pitchFamily="18" charset="0"/>
                        </a:rPr>
                        <m:t>kWh</m:t>
                      </m:r>
                    </m:oMath>
                  </a14:m>
                  <a:endParaRPr lang="en-US" sz="2400" dirty="0">
                    <a:latin typeface="Cambria Math" panose="02040503050406030204" pitchFamily="18" charset="0"/>
                    <a:ea typeface="Cambria Math" panose="02040503050406030204" pitchFamily="18" charset="0"/>
                  </a:endParaRPr>
                </a:p>
              </p:txBody>
            </p:sp>
          </mc:Choice>
          <mc:Fallback xmlns="">
            <p:sp>
              <p:nvSpPr>
                <p:cNvPr id="23" name="TextBox 22">
                  <a:extLst>
                    <a:ext uri="{FF2B5EF4-FFF2-40B4-BE49-F238E27FC236}">
                      <a16:creationId xmlns:a16="http://schemas.microsoft.com/office/drawing/2014/main" id="{545DDE57-440F-0C2D-8306-9768CD8792F3}"/>
                    </a:ext>
                  </a:extLst>
                </p:cNvPr>
                <p:cNvSpPr txBox="1">
                  <a:spLocks noRot="1" noChangeAspect="1" noMove="1" noResize="1" noEditPoints="1" noAdjustHandles="1" noChangeArrowheads="1" noChangeShapeType="1" noTextEdit="1"/>
                </p:cNvSpPr>
                <p:nvPr/>
              </p:nvSpPr>
              <p:spPr>
                <a:xfrm>
                  <a:off x="6621504" y="5736604"/>
                  <a:ext cx="4267526" cy="461665"/>
                </a:xfrm>
                <a:prstGeom prst="rect">
                  <a:avLst/>
                </a:prstGeom>
                <a:blipFill>
                  <a:blip r:embed="rId5"/>
                  <a:stretch>
                    <a:fillRect t="-10526" b="-26316"/>
                  </a:stretch>
                </a:blipFill>
              </p:spPr>
              <p:txBody>
                <a:bodyPr/>
                <a:lstStyle/>
                <a:p>
                  <a:r>
                    <a:rPr lang="en-US">
                      <a:noFill/>
                    </a:rPr>
                    <a:t> </a:t>
                  </a:r>
                </a:p>
              </p:txBody>
            </p:sp>
          </mc:Fallback>
        </mc:AlternateContent>
      </p:grpSp>
    </p:spTree>
    <p:custDataLst>
      <p:tags r:id="rId1"/>
    </p:custDataLst>
    <p:extLst>
      <p:ext uri="{BB962C8B-B14F-4D97-AF65-F5344CB8AC3E}">
        <p14:creationId xmlns:p14="http://schemas.microsoft.com/office/powerpoint/2010/main" val="3246306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xit" presetSubtype="0" fill="hold" nodeType="withEffect">
                                  <p:stCondLst>
                                    <p:cond delay="0"/>
                                  </p:stCondLst>
                                  <p:childTnLst>
                                    <p:set>
                                      <p:cBhvr>
                                        <p:cTn id="26" dur="1" fill="hold">
                                          <p:stCondLst>
                                            <p:cond delay="0"/>
                                          </p:stCondLst>
                                        </p:cTn>
                                        <p:tgtEl>
                                          <p:spTgt spid="27"/>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9" presetClass="emph" presetSubtype="0" grpId="0" nodeType="clickEffect">
                                  <p:stCondLst>
                                    <p:cond delay="0"/>
                                  </p:stCondLst>
                                  <p:childTnLst>
                                    <p:set>
                                      <p:cBhvr>
                                        <p:cTn id="38" dur="indefinite"/>
                                        <p:tgtEl>
                                          <p:spTgt spid="9"/>
                                        </p:tgtEl>
                                        <p:attrNameLst>
                                          <p:attrName>style.opacity</p:attrName>
                                        </p:attrNameLst>
                                      </p:cBhvr>
                                      <p:to>
                                        <p:strVal val="0.5"/>
                                      </p:to>
                                    </p:set>
                                    <p:animEffect filter="image" prLst="opacity: 0.5">
                                      <p:cBhvr rctx="IE">
                                        <p:cTn id="39" dur="indefinite"/>
                                        <p:tgtEl>
                                          <p:spTgt spid="9"/>
                                        </p:tgtEl>
                                      </p:cBhvr>
                                    </p:animEffect>
                                  </p:childTnLst>
                                </p:cTn>
                              </p:par>
                              <p:par>
                                <p:cTn id="40" presetID="9" presetClass="emph" presetSubtype="0" grpId="0" nodeType="withEffect">
                                  <p:stCondLst>
                                    <p:cond delay="0"/>
                                  </p:stCondLst>
                                  <p:childTnLst>
                                    <p:set>
                                      <p:cBhvr>
                                        <p:cTn id="41" dur="indefinite"/>
                                        <p:tgtEl>
                                          <p:spTgt spid="5"/>
                                        </p:tgtEl>
                                        <p:attrNameLst>
                                          <p:attrName>style.opacity</p:attrName>
                                        </p:attrNameLst>
                                      </p:cBhvr>
                                      <p:to>
                                        <p:strVal val="0.5"/>
                                      </p:to>
                                    </p:set>
                                    <p:animEffect filter="image" prLst="opacity: 0.5">
                                      <p:cBhvr rctx="IE">
                                        <p:cTn id="42" dur="indefinite"/>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9" grpId="0" animBg="1"/>
      <p:bldP spid="9" grpId="1" animBg="1"/>
      <p:bldP spid="11" grpId="0"/>
      <p:bldP spid="13" grpId="0"/>
      <p:bldP spid="24" grpId="0" animBg="1"/>
      <p:bldP spid="2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F9028-BCE9-95DA-977F-73C62CC991D2}"/>
              </a:ext>
            </a:extLst>
          </p:cNvPr>
          <p:cNvSpPr>
            <a:spLocks noGrp="1"/>
          </p:cNvSpPr>
          <p:nvPr>
            <p:ph type="title"/>
          </p:nvPr>
        </p:nvSpPr>
        <p:spPr/>
        <p:txBody>
          <a:bodyPr/>
          <a:lstStyle/>
          <a:p>
            <a:r>
              <a:rPr lang="en-US" dirty="0"/>
              <a:t>Research Question</a:t>
            </a:r>
          </a:p>
        </p:txBody>
      </p:sp>
      <p:sp>
        <p:nvSpPr>
          <p:cNvPr id="3" name="Content Placeholder 2">
            <a:extLst>
              <a:ext uri="{FF2B5EF4-FFF2-40B4-BE49-F238E27FC236}">
                <a16:creationId xmlns:a16="http://schemas.microsoft.com/office/drawing/2014/main" id="{F557731F-D6FD-80E6-B5BB-27DE5AAC076A}"/>
              </a:ext>
            </a:extLst>
          </p:cNvPr>
          <p:cNvSpPr>
            <a:spLocks noGrp="1"/>
          </p:cNvSpPr>
          <p:nvPr>
            <p:ph idx="1"/>
          </p:nvPr>
        </p:nvSpPr>
        <p:spPr>
          <a:xfrm>
            <a:off x="838200" y="1825625"/>
            <a:ext cx="10515600" cy="1325563"/>
          </a:xfrm>
        </p:spPr>
        <p:txBody>
          <a:bodyPr>
            <a:normAutofit/>
          </a:bodyPr>
          <a:lstStyle/>
          <a:p>
            <a:pPr marL="0" indent="0">
              <a:lnSpc>
                <a:spcPct val="110000"/>
              </a:lnSpc>
              <a:buNone/>
            </a:pPr>
            <a:r>
              <a:rPr lang="en-US" dirty="0">
                <a:latin typeface="Helvetica" pitchFamily="2" charset="0"/>
              </a:rPr>
              <a:t>What </a:t>
            </a:r>
            <a:r>
              <a:rPr lang="en-US" dirty="0"/>
              <a:t>are the </a:t>
            </a:r>
            <a:r>
              <a:rPr lang="en-US" b="1" dirty="0"/>
              <a:t>implications</a:t>
            </a:r>
            <a:r>
              <a:rPr lang="en-US" dirty="0"/>
              <a:t> of the carbon intensity signal on carbon-aware optimizations?</a:t>
            </a:r>
            <a:endParaRPr lang="en-US" dirty="0">
              <a:latin typeface="Helvetica" pitchFamily="2" charset="0"/>
            </a:endParaRPr>
          </a:p>
          <a:p>
            <a:pPr marL="0" indent="0">
              <a:buNone/>
            </a:pPr>
            <a:endParaRPr lang="en-US" dirty="0"/>
          </a:p>
          <a:p>
            <a:pPr marL="0" indent="0">
              <a:buNone/>
            </a:pPr>
            <a:endParaRPr lang="en-US" dirty="0">
              <a:latin typeface="Helvetica" pitchFamily="2" charset="0"/>
            </a:endParaRPr>
          </a:p>
        </p:txBody>
      </p:sp>
      <p:sp>
        <p:nvSpPr>
          <p:cNvPr id="4" name="Slide Number Placeholder 3">
            <a:extLst>
              <a:ext uri="{FF2B5EF4-FFF2-40B4-BE49-F238E27FC236}">
                <a16:creationId xmlns:a16="http://schemas.microsoft.com/office/drawing/2014/main" id="{E9059AE1-CBD2-DFF3-E2EA-A762B421B6AB}"/>
              </a:ext>
            </a:extLst>
          </p:cNvPr>
          <p:cNvSpPr>
            <a:spLocks noGrp="1"/>
          </p:cNvSpPr>
          <p:nvPr>
            <p:ph type="sldNum" sz="quarter" idx="12"/>
          </p:nvPr>
        </p:nvSpPr>
        <p:spPr/>
        <p:txBody>
          <a:bodyPr/>
          <a:lstStyle/>
          <a:p>
            <a:fld id="{208AF9CC-A448-454A-9AB2-94FD95E317DB}" type="slidenum">
              <a:rPr lang="en-US" smtClean="0"/>
              <a:t>4</a:t>
            </a:fld>
            <a:endParaRPr lang="en-US"/>
          </a:p>
        </p:txBody>
      </p:sp>
    </p:spTree>
    <p:extLst>
      <p:ext uri="{BB962C8B-B14F-4D97-AF65-F5344CB8AC3E}">
        <p14:creationId xmlns:p14="http://schemas.microsoft.com/office/powerpoint/2010/main" val="58957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map of the world&#10;&#10;Description automatically generated">
            <a:extLst>
              <a:ext uri="{FF2B5EF4-FFF2-40B4-BE49-F238E27FC236}">
                <a16:creationId xmlns:a16="http://schemas.microsoft.com/office/drawing/2014/main" id="{4D8BE180-482C-0DCF-EFB3-0284D2C012A4}"/>
              </a:ext>
            </a:extLst>
          </p:cNvPr>
          <p:cNvPicPr>
            <a:picLocks noChangeAspect="1"/>
          </p:cNvPicPr>
          <p:nvPr/>
        </p:nvPicPr>
        <p:blipFill>
          <a:blip r:embed="rId3"/>
          <a:stretch>
            <a:fillRect/>
          </a:stretch>
        </p:blipFill>
        <p:spPr>
          <a:xfrm>
            <a:off x="6587067" y="2950251"/>
            <a:ext cx="4766733" cy="3226712"/>
          </a:xfrm>
          <a:prstGeom prst="rect">
            <a:avLst/>
          </a:prstGeom>
        </p:spPr>
      </p:pic>
      <p:sp>
        <p:nvSpPr>
          <p:cNvPr id="2" name="Title 1">
            <a:extLst>
              <a:ext uri="{FF2B5EF4-FFF2-40B4-BE49-F238E27FC236}">
                <a16:creationId xmlns:a16="http://schemas.microsoft.com/office/drawing/2014/main" id="{E7DF9028-BCE9-95DA-977F-73C62CC991D2}"/>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F557731F-D6FD-80E6-B5BB-27DE5AAC076A}"/>
              </a:ext>
            </a:extLst>
          </p:cNvPr>
          <p:cNvSpPr>
            <a:spLocks noGrp="1"/>
          </p:cNvSpPr>
          <p:nvPr>
            <p:ph idx="1"/>
          </p:nvPr>
        </p:nvSpPr>
        <p:spPr>
          <a:xfrm>
            <a:off x="838200" y="1825625"/>
            <a:ext cx="10744200" cy="4351338"/>
          </a:xfrm>
        </p:spPr>
        <p:txBody>
          <a:bodyPr/>
          <a:lstStyle/>
          <a:p>
            <a:r>
              <a:rPr lang="en-US" dirty="0"/>
              <a:t>2</a:t>
            </a:r>
            <a:r>
              <a:rPr lang="en-US" u="none" strike="noStrike" dirty="0">
                <a:effectLst/>
              </a:rPr>
              <a:t> carbon-aware optimization techniques</a:t>
            </a:r>
          </a:p>
          <a:p>
            <a:r>
              <a:rPr lang="en-US" u="none" strike="noStrike" dirty="0">
                <a:effectLst/>
              </a:rPr>
              <a:t>Temporal and Spatial workload shifting</a:t>
            </a:r>
          </a:p>
          <a:p>
            <a:pPr marL="0" indent="0">
              <a:buNone/>
            </a:pPr>
            <a:endParaRPr lang="en-US" u="none" strike="noStrike" dirty="0">
              <a:effectLst/>
            </a:endParaRPr>
          </a:p>
          <a:p>
            <a:r>
              <a:rPr lang="en-US" dirty="0">
                <a:latin typeface="Helvetica" pitchFamily="2" charset="0"/>
              </a:rPr>
              <a:t>65 regions from Electricity Maps</a:t>
            </a:r>
          </a:p>
          <a:p>
            <a:r>
              <a:rPr lang="en-US" dirty="0"/>
              <a:t>From year 2022</a:t>
            </a:r>
            <a:endParaRPr lang="en-US" dirty="0">
              <a:latin typeface="Helvetica" pitchFamily="2" charset="0"/>
            </a:endParaRPr>
          </a:p>
          <a:p>
            <a:endParaRPr lang="en-US" dirty="0">
              <a:latin typeface="Helvetica" pitchFamily="2" charset="0"/>
            </a:endParaRPr>
          </a:p>
        </p:txBody>
      </p:sp>
      <p:sp>
        <p:nvSpPr>
          <p:cNvPr id="4" name="Slide Number Placeholder 3">
            <a:extLst>
              <a:ext uri="{FF2B5EF4-FFF2-40B4-BE49-F238E27FC236}">
                <a16:creationId xmlns:a16="http://schemas.microsoft.com/office/drawing/2014/main" id="{E9059AE1-CBD2-DFF3-E2EA-A762B421B6AB}"/>
              </a:ext>
            </a:extLst>
          </p:cNvPr>
          <p:cNvSpPr>
            <a:spLocks noGrp="1"/>
          </p:cNvSpPr>
          <p:nvPr>
            <p:ph type="sldNum" sz="quarter" idx="12"/>
          </p:nvPr>
        </p:nvSpPr>
        <p:spPr/>
        <p:txBody>
          <a:bodyPr/>
          <a:lstStyle/>
          <a:p>
            <a:fld id="{208AF9CC-A448-454A-9AB2-94FD95E317DB}" type="slidenum">
              <a:rPr lang="en-US" smtClean="0"/>
              <a:t>5</a:t>
            </a:fld>
            <a:endParaRPr lang="en-US"/>
          </a:p>
        </p:txBody>
      </p:sp>
    </p:spTree>
    <p:extLst>
      <p:ext uri="{BB962C8B-B14F-4D97-AF65-F5344CB8AC3E}">
        <p14:creationId xmlns:p14="http://schemas.microsoft.com/office/powerpoint/2010/main" val="686594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78E48-B913-699F-6D69-44D28E23619B}"/>
              </a:ext>
            </a:extLst>
          </p:cNvPr>
          <p:cNvSpPr>
            <a:spLocks noGrp="1"/>
          </p:cNvSpPr>
          <p:nvPr>
            <p:ph type="title"/>
          </p:nvPr>
        </p:nvSpPr>
        <p:spPr/>
        <p:txBody>
          <a:bodyPr/>
          <a:lstStyle/>
          <a:p>
            <a:r>
              <a:rPr lang="en-US" dirty="0"/>
              <a:t>Temporal Shifting</a:t>
            </a:r>
          </a:p>
        </p:txBody>
      </p:sp>
      <p:pic>
        <p:nvPicPr>
          <p:cNvPr id="5" name="two_traces">
            <a:extLst>
              <a:ext uri="{FF2B5EF4-FFF2-40B4-BE49-F238E27FC236}">
                <a16:creationId xmlns:a16="http://schemas.microsoft.com/office/drawing/2014/main" id="{65CFE7FB-8C8B-3AC4-E8E9-803414124F2F}"/>
              </a:ext>
            </a:extLst>
          </p:cNvPr>
          <p:cNvPicPr>
            <a:picLocks/>
          </p:cNvPicPr>
          <p:nvPr/>
        </p:nvPicPr>
        <p:blipFill>
          <a:blip r:embed="rId4"/>
          <a:srcRect/>
          <a:stretch/>
        </p:blipFill>
        <p:spPr>
          <a:xfrm>
            <a:off x="5136835" y="1368108"/>
            <a:ext cx="6947529" cy="5259574"/>
          </a:xfrm>
          <a:prstGeom prst="rect">
            <a:avLst/>
          </a:prstGeom>
        </p:spPr>
      </p:pic>
      <p:pic>
        <p:nvPicPr>
          <p:cNvPr id="8" name="avg_trace">
            <a:extLst>
              <a:ext uri="{FF2B5EF4-FFF2-40B4-BE49-F238E27FC236}">
                <a16:creationId xmlns:a16="http://schemas.microsoft.com/office/drawing/2014/main" id="{DE28E53A-DF72-E9C2-CE46-BCFA694369D2}"/>
              </a:ext>
            </a:extLst>
          </p:cNvPr>
          <p:cNvPicPr>
            <a:picLocks/>
          </p:cNvPicPr>
          <p:nvPr/>
        </p:nvPicPr>
        <p:blipFill>
          <a:blip r:embed="rId5"/>
          <a:srcRect/>
          <a:stretch/>
        </p:blipFill>
        <p:spPr>
          <a:xfrm>
            <a:off x="5136835" y="1368109"/>
            <a:ext cx="6947529" cy="5259573"/>
          </a:xfrm>
          <a:prstGeom prst="rect">
            <a:avLst/>
          </a:prstGeom>
        </p:spPr>
      </p:pic>
      <p:sp>
        <p:nvSpPr>
          <p:cNvPr id="9" name="avg_wl">
            <a:extLst>
              <a:ext uri="{FF2B5EF4-FFF2-40B4-BE49-F238E27FC236}">
                <a16:creationId xmlns:a16="http://schemas.microsoft.com/office/drawing/2014/main" id="{21E2D1D7-F8B8-CA94-BFF4-F7559833A689}"/>
              </a:ext>
            </a:extLst>
          </p:cNvPr>
          <p:cNvSpPr/>
          <p:nvPr/>
        </p:nvSpPr>
        <p:spPr>
          <a:xfrm>
            <a:off x="6596305" y="2959583"/>
            <a:ext cx="457200" cy="411480"/>
          </a:xfrm>
          <a:prstGeom prst="roundRect">
            <a:avLst/>
          </a:prstGeom>
          <a:pattFill prst="wdUpDiag">
            <a:fgClr>
              <a:schemeClr val="accent2">
                <a:lumMod val="40000"/>
                <a:lumOff val="60000"/>
              </a:schemeClr>
            </a:fgClr>
            <a:bgClr>
              <a:schemeClr val="bg1"/>
            </a:bgClr>
          </a:pattFill>
          <a:ln w="2857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latin typeface="Helvetica" pitchFamily="2" charset="0"/>
            </a:endParaRPr>
          </a:p>
        </p:txBody>
      </p:sp>
      <p:pic>
        <p:nvPicPr>
          <p:cNvPr id="17" name="mar_trace">
            <a:extLst>
              <a:ext uri="{FF2B5EF4-FFF2-40B4-BE49-F238E27FC236}">
                <a16:creationId xmlns:a16="http://schemas.microsoft.com/office/drawing/2014/main" id="{510AC1D7-98BF-8EE0-5CBA-993C21447BAA}"/>
              </a:ext>
            </a:extLst>
          </p:cNvPr>
          <p:cNvPicPr>
            <a:picLocks/>
          </p:cNvPicPr>
          <p:nvPr/>
        </p:nvPicPr>
        <p:blipFill>
          <a:blip r:embed="rId6"/>
          <a:srcRect/>
          <a:stretch/>
        </p:blipFill>
        <p:spPr>
          <a:xfrm>
            <a:off x="5136835" y="1368109"/>
            <a:ext cx="6947529" cy="5259573"/>
          </a:xfrm>
          <a:prstGeom prst="rect">
            <a:avLst/>
          </a:prstGeom>
        </p:spPr>
      </p:pic>
      <p:pic>
        <p:nvPicPr>
          <p:cNvPr id="6" name="legend">
            <a:extLst>
              <a:ext uri="{FF2B5EF4-FFF2-40B4-BE49-F238E27FC236}">
                <a16:creationId xmlns:a16="http://schemas.microsoft.com/office/drawing/2014/main" id="{E1B58C1A-9436-5D5C-AAB8-15FA98E465BD}"/>
              </a:ext>
            </a:extLst>
          </p:cNvPr>
          <p:cNvPicPr>
            <a:picLocks noChangeAspect="1"/>
          </p:cNvPicPr>
          <p:nvPr/>
        </p:nvPicPr>
        <p:blipFill>
          <a:blip r:embed="rId7"/>
          <a:srcRect/>
          <a:stretch/>
        </p:blipFill>
        <p:spPr>
          <a:xfrm>
            <a:off x="6459772" y="1316862"/>
            <a:ext cx="5253048" cy="568679"/>
          </a:xfrm>
          <a:prstGeom prst="rect">
            <a:avLst/>
          </a:prstGeom>
        </p:spPr>
      </p:pic>
      <p:sp>
        <p:nvSpPr>
          <p:cNvPr id="18" name="mar_wl">
            <a:extLst>
              <a:ext uri="{FF2B5EF4-FFF2-40B4-BE49-F238E27FC236}">
                <a16:creationId xmlns:a16="http://schemas.microsoft.com/office/drawing/2014/main" id="{FD4C599E-DA9A-C419-53C8-9D3CB212FD73}"/>
              </a:ext>
            </a:extLst>
          </p:cNvPr>
          <p:cNvSpPr/>
          <p:nvPr/>
        </p:nvSpPr>
        <p:spPr>
          <a:xfrm>
            <a:off x="6596305" y="2959583"/>
            <a:ext cx="457200" cy="411480"/>
          </a:xfrm>
          <a:prstGeom prst="roundRect">
            <a:avLst/>
          </a:prstGeom>
          <a:pattFill prst="dkVert">
            <a:fgClr>
              <a:schemeClr val="tx2">
                <a:lumMod val="10000"/>
                <a:lumOff val="90000"/>
              </a:schemeClr>
            </a:fgClr>
            <a:bgClr>
              <a:schemeClr val="bg1"/>
            </a:bgClr>
          </a:pattFill>
          <a:ln w="28575">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75000"/>
                </a:schemeClr>
              </a:solidFill>
              <a:latin typeface="Helvetica" pitchFamily="2" charset="0"/>
            </a:endParaRPr>
          </a:p>
        </p:txBody>
      </p:sp>
      <p:sp>
        <p:nvSpPr>
          <p:cNvPr id="19" name="avg_tag">
            <a:extLst>
              <a:ext uri="{FF2B5EF4-FFF2-40B4-BE49-F238E27FC236}">
                <a16:creationId xmlns:a16="http://schemas.microsoft.com/office/drawing/2014/main" id="{AA64DA9E-ED8B-793E-E1A2-86BFF8D8FDE8}"/>
              </a:ext>
            </a:extLst>
          </p:cNvPr>
          <p:cNvSpPr txBox="1"/>
          <p:nvPr/>
        </p:nvSpPr>
        <p:spPr>
          <a:xfrm>
            <a:off x="639946" y="1600200"/>
            <a:ext cx="4486498" cy="1828800"/>
          </a:xfrm>
          <a:prstGeom prst="rect">
            <a:avLst/>
          </a:prstGeom>
          <a:solidFill>
            <a:schemeClr val="accent2">
              <a:lumMod val="20000"/>
              <a:lumOff val="80000"/>
            </a:schemeClr>
          </a:solidFill>
        </p:spPr>
        <p:txBody>
          <a:bodyPr wrap="square" rtlCol="0" anchor="ctr">
            <a:spAutoFit/>
          </a:bodyPr>
          <a:lstStyle/>
          <a:p>
            <a:pPr algn="ctr"/>
            <a:r>
              <a:rPr lang="en-US" sz="2800" b="1" dirty="0">
                <a:latin typeface="Helvetica" pitchFamily="2" charset="0"/>
              </a:rPr>
              <a:t>Average </a:t>
            </a:r>
            <a:r>
              <a:rPr lang="en-US" sz="2800" dirty="0">
                <a:latin typeface="Helvetica" pitchFamily="2" charset="0"/>
              </a:rPr>
              <a:t>carbon intensity as the scheduling signal</a:t>
            </a:r>
          </a:p>
        </p:txBody>
      </p:sp>
      <p:sp>
        <p:nvSpPr>
          <p:cNvPr id="21" name="marginal_tag">
            <a:extLst>
              <a:ext uri="{FF2B5EF4-FFF2-40B4-BE49-F238E27FC236}">
                <a16:creationId xmlns:a16="http://schemas.microsoft.com/office/drawing/2014/main" id="{38DF581C-F7BB-DB12-503B-087F8C8ED9E4}"/>
              </a:ext>
            </a:extLst>
          </p:cNvPr>
          <p:cNvSpPr txBox="1"/>
          <p:nvPr/>
        </p:nvSpPr>
        <p:spPr>
          <a:xfrm>
            <a:off x="639946" y="1600200"/>
            <a:ext cx="4486498" cy="1828800"/>
          </a:xfrm>
          <a:prstGeom prst="rect">
            <a:avLst/>
          </a:prstGeom>
          <a:solidFill>
            <a:schemeClr val="tx2">
              <a:lumMod val="10000"/>
              <a:lumOff val="90000"/>
            </a:schemeClr>
          </a:solidFill>
        </p:spPr>
        <p:txBody>
          <a:bodyPr wrap="square" rtlCol="0" anchor="ctr">
            <a:spAutoFit/>
          </a:bodyPr>
          <a:lstStyle/>
          <a:p>
            <a:pPr algn="ctr"/>
            <a:r>
              <a:rPr lang="en-US" sz="2800" b="1" dirty="0">
                <a:latin typeface="Helvetica" pitchFamily="2" charset="0"/>
              </a:rPr>
              <a:t>Marginal </a:t>
            </a:r>
            <a:r>
              <a:rPr lang="en-US" sz="2800" dirty="0">
                <a:latin typeface="Helvetica" pitchFamily="2" charset="0"/>
              </a:rPr>
              <a:t>carbon intensity as the scheduling signal</a:t>
            </a:r>
          </a:p>
        </p:txBody>
      </p:sp>
      <p:sp>
        <p:nvSpPr>
          <p:cNvPr id="4" name="Slide Number Placeholder 3">
            <a:extLst>
              <a:ext uri="{FF2B5EF4-FFF2-40B4-BE49-F238E27FC236}">
                <a16:creationId xmlns:a16="http://schemas.microsoft.com/office/drawing/2014/main" id="{C3D231AB-8B46-6A4E-4CEB-D7A2F8B492B8}"/>
              </a:ext>
            </a:extLst>
          </p:cNvPr>
          <p:cNvSpPr>
            <a:spLocks noGrp="1"/>
          </p:cNvSpPr>
          <p:nvPr>
            <p:ph type="sldNum" sz="quarter" idx="12"/>
          </p:nvPr>
        </p:nvSpPr>
        <p:spPr/>
        <p:txBody>
          <a:bodyPr/>
          <a:lstStyle/>
          <a:p>
            <a:fld id="{208AF9CC-A448-454A-9AB2-94FD95E317DB}" type="slidenum">
              <a:rPr lang="en-US" smtClean="0"/>
              <a:t>6</a:t>
            </a:fld>
            <a:endParaRPr lang="en-US"/>
          </a:p>
        </p:txBody>
      </p:sp>
      <p:sp>
        <p:nvSpPr>
          <p:cNvPr id="3" name="time">
            <a:extLst>
              <a:ext uri="{FF2B5EF4-FFF2-40B4-BE49-F238E27FC236}">
                <a16:creationId xmlns:a16="http://schemas.microsoft.com/office/drawing/2014/main" id="{F376604C-293E-AEE6-228D-E29C88A7AF0A}"/>
              </a:ext>
            </a:extLst>
          </p:cNvPr>
          <p:cNvSpPr txBox="1"/>
          <p:nvPr/>
        </p:nvSpPr>
        <p:spPr>
          <a:xfrm>
            <a:off x="10130101" y="5289836"/>
            <a:ext cx="1834591" cy="400110"/>
          </a:xfrm>
          <a:prstGeom prst="rect">
            <a:avLst/>
          </a:prstGeom>
          <a:noFill/>
        </p:spPr>
        <p:txBody>
          <a:bodyPr wrap="square" rtlCol="0">
            <a:spAutoFit/>
          </a:bodyPr>
          <a:lstStyle/>
          <a:p>
            <a:pPr algn="ctr"/>
            <a:r>
              <a:rPr lang="en-US" sz="2000" dirty="0">
                <a:latin typeface="Helvetica" pitchFamily="2" charset="0"/>
              </a:rPr>
              <a:t>Wyoming</a:t>
            </a:r>
            <a:endParaRPr lang="en-US" sz="2800" dirty="0">
              <a:latin typeface="Helvetica" pitchFamily="2" charset="0"/>
            </a:endParaRPr>
          </a:p>
        </p:txBody>
      </p:sp>
    </p:spTree>
    <p:custDataLst>
      <p:tags r:id="rId1"/>
    </p:custDataLst>
    <p:extLst>
      <p:ext uri="{BB962C8B-B14F-4D97-AF65-F5344CB8AC3E}">
        <p14:creationId xmlns:p14="http://schemas.microsoft.com/office/powerpoint/2010/main" val="323468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2"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3" nodeType="clickEffect">
                                  <p:stCondLst>
                                    <p:cond delay="0"/>
                                  </p:stCondLst>
                                  <p:childTnLst>
                                    <p:animMotion origin="layout" path="M 4.375E-6 -4.07407E-6 L 0.26093 0.00394 " pathEditMode="relative" rAng="0" ptsTypes="AA">
                                      <p:cBhvr>
                                        <p:cTn id="14" dur="1800" fill="hold"/>
                                        <p:tgtEl>
                                          <p:spTgt spid="9"/>
                                        </p:tgtEl>
                                        <p:attrNameLst>
                                          <p:attrName>ppt_x</p:attrName>
                                          <p:attrName>ppt_y</p:attrName>
                                        </p:attrNameLst>
                                      </p:cBhvr>
                                      <p:rCtr x="13047" y="185"/>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3" presetClass="path" presetSubtype="0" accel="50000" decel="50000" fill="hold" grpId="1" nodeType="clickEffect">
                                  <p:stCondLst>
                                    <p:cond delay="0"/>
                                  </p:stCondLst>
                                  <p:childTnLst>
                                    <p:animMotion origin="layout" path="M 4.375E-6 -4.07407E-6 L 0.15911 0.00232 " pathEditMode="relative" rAng="0" ptsTypes="AA">
                                      <p:cBhvr>
                                        <p:cTn id="26" dur="1500" fill="hold"/>
                                        <p:tgtEl>
                                          <p:spTgt spid="18"/>
                                        </p:tgtEl>
                                        <p:attrNameLst>
                                          <p:attrName>ppt_x</p:attrName>
                                          <p:attrName>ppt_y</p:attrName>
                                        </p:attrNameLst>
                                      </p:cBhvr>
                                      <p:rCtr x="7956"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2" animBg="1"/>
      <p:bldP spid="9" grpId="3" animBg="1"/>
      <p:bldP spid="18" grpId="0" animBg="1"/>
      <p:bldP spid="18" grpId="1" animBg="1"/>
      <p:bldP spid="19"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9C436-2232-181A-4127-E0C12C2A186B}"/>
              </a:ext>
            </a:extLst>
          </p:cNvPr>
          <p:cNvSpPr>
            <a:spLocks noGrp="1"/>
          </p:cNvSpPr>
          <p:nvPr>
            <p:ph type="title"/>
          </p:nvPr>
        </p:nvSpPr>
        <p:spPr/>
        <p:txBody>
          <a:bodyPr/>
          <a:lstStyle/>
          <a:p>
            <a:r>
              <a:rPr lang="en-US" dirty="0"/>
              <a:t>Impacts of Temporal Shifting</a:t>
            </a:r>
          </a:p>
        </p:txBody>
      </p:sp>
      <p:sp>
        <p:nvSpPr>
          <p:cNvPr id="3" name="Content Placeholder 2">
            <a:extLst>
              <a:ext uri="{FF2B5EF4-FFF2-40B4-BE49-F238E27FC236}">
                <a16:creationId xmlns:a16="http://schemas.microsoft.com/office/drawing/2014/main" id="{7EBBC5FE-2BEC-AEB7-D999-25C0378DEC67}"/>
              </a:ext>
            </a:extLst>
          </p:cNvPr>
          <p:cNvSpPr>
            <a:spLocks noGrp="1"/>
          </p:cNvSpPr>
          <p:nvPr>
            <p:ph idx="1"/>
          </p:nvPr>
        </p:nvSpPr>
        <p:spPr>
          <a:xfrm>
            <a:off x="838199" y="1825625"/>
            <a:ext cx="6920531" cy="4017236"/>
          </a:xfrm>
        </p:spPr>
        <p:txBody>
          <a:bodyPr/>
          <a:lstStyle/>
          <a:p>
            <a:r>
              <a:rPr lang="en-US" dirty="0"/>
              <a:t>Marginal carbon intensity as the scheduling signal</a:t>
            </a:r>
          </a:p>
          <a:p>
            <a:r>
              <a:rPr lang="en-US" dirty="0"/>
              <a:t>M</a:t>
            </a:r>
            <a:r>
              <a:rPr lang="en-US" dirty="0">
                <a:latin typeface="Helvetica" pitchFamily="2" charset="0"/>
              </a:rPr>
              <a:t>ean savings across 65 regions: 11%</a:t>
            </a:r>
            <a:endParaRPr lang="en-US" dirty="0"/>
          </a:p>
          <a:p>
            <a:endParaRPr lang="en-US" dirty="0">
              <a:latin typeface="Helvetica" pitchFamily="2" charset="0"/>
            </a:endParaRPr>
          </a:p>
          <a:p>
            <a:endParaRPr lang="en-US" dirty="0"/>
          </a:p>
        </p:txBody>
      </p:sp>
      <p:sp>
        <p:nvSpPr>
          <p:cNvPr id="4" name="Slide Number Placeholder 3">
            <a:extLst>
              <a:ext uri="{FF2B5EF4-FFF2-40B4-BE49-F238E27FC236}">
                <a16:creationId xmlns:a16="http://schemas.microsoft.com/office/drawing/2014/main" id="{19C327EF-F8A6-5DC2-B384-6F8227E01670}"/>
              </a:ext>
            </a:extLst>
          </p:cNvPr>
          <p:cNvSpPr>
            <a:spLocks noGrp="1"/>
          </p:cNvSpPr>
          <p:nvPr>
            <p:ph type="sldNum" sz="quarter" idx="12"/>
          </p:nvPr>
        </p:nvSpPr>
        <p:spPr/>
        <p:txBody>
          <a:bodyPr/>
          <a:lstStyle/>
          <a:p>
            <a:fld id="{208AF9CC-A448-454A-9AB2-94FD95E317DB}" type="slidenum">
              <a:rPr lang="en-US" smtClean="0"/>
              <a:t>7</a:t>
            </a:fld>
            <a:endParaRPr lang="en-US"/>
          </a:p>
        </p:txBody>
      </p:sp>
      <p:pic>
        <p:nvPicPr>
          <p:cNvPr id="5" name="Content Placeholder 4">
            <a:extLst>
              <a:ext uri="{FF2B5EF4-FFF2-40B4-BE49-F238E27FC236}">
                <a16:creationId xmlns:a16="http://schemas.microsoft.com/office/drawing/2014/main" id="{4F40BAE9-AD90-5BC8-B02A-28CE46D8188F}"/>
              </a:ext>
            </a:extLst>
          </p:cNvPr>
          <p:cNvPicPr>
            <a:picLocks noChangeAspect="1"/>
          </p:cNvPicPr>
          <p:nvPr/>
        </p:nvPicPr>
        <p:blipFill>
          <a:blip r:embed="rId4"/>
          <a:srcRect/>
          <a:stretch/>
        </p:blipFill>
        <p:spPr>
          <a:xfrm>
            <a:off x="7759469" y="1549518"/>
            <a:ext cx="3593592" cy="4568509"/>
          </a:xfrm>
          <a:prstGeom prst="rect">
            <a:avLst/>
          </a:prstGeom>
        </p:spPr>
      </p:pic>
      <p:sp>
        <p:nvSpPr>
          <p:cNvPr id="7" name="Alternate Process 6">
            <a:extLst>
              <a:ext uri="{FF2B5EF4-FFF2-40B4-BE49-F238E27FC236}">
                <a16:creationId xmlns:a16="http://schemas.microsoft.com/office/drawing/2014/main" id="{E46DC634-47F0-7EEA-7185-99F28A9609F8}"/>
              </a:ext>
            </a:extLst>
          </p:cNvPr>
          <p:cNvSpPr/>
          <p:nvPr/>
        </p:nvSpPr>
        <p:spPr>
          <a:xfrm>
            <a:off x="837460" y="3833772"/>
            <a:ext cx="6430848" cy="1336197"/>
          </a:xfrm>
          <a:custGeom>
            <a:avLst/>
            <a:gdLst>
              <a:gd name="connsiteX0" fmla="*/ 0 w 6430848"/>
              <a:gd name="connsiteY0" fmla="*/ 222700 h 1336197"/>
              <a:gd name="connsiteX1" fmla="*/ 222700 w 6430848"/>
              <a:gd name="connsiteY1" fmla="*/ 0 h 1336197"/>
              <a:gd name="connsiteX2" fmla="*/ 947604 w 6430848"/>
              <a:gd name="connsiteY2" fmla="*/ 0 h 1336197"/>
              <a:gd name="connsiteX3" fmla="*/ 1552800 w 6430848"/>
              <a:gd name="connsiteY3" fmla="*/ 0 h 1336197"/>
              <a:gd name="connsiteX4" fmla="*/ 2038286 w 6430848"/>
              <a:gd name="connsiteY4" fmla="*/ 0 h 1336197"/>
              <a:gd name="connsiteX5" fmla="*/ 2763191 w 6430848"/>
              <a:gd name="connsiteY5" fmla="*/ 0 h 1336197"/>
              <a:gd name="connsiteX6" fmla="*/ 3308531 w 6430848"/>
              <a:gd name="connsiteY6" fmla="*/ 0 h 1336197"/>
              <a:gd name="connsiteX7" fmla="*/ 4033436 w 6430848"/>
              <a:gd name="connsiteY7" fmla="*/ 0 h 1336197"/>
              <a:gd name="connsiteX8" fmla="*/ 4818195 w 6430848"/>
              <a:gd name="connsiteY8" fmla="*/ 0 h 1336197"/>
              <a:gd name="connsiteX9" fmla="*/ 5423390 w 6430848"/>
              <a:gd name="connsiteY9" fmla="*/ 0 h 1336197"/>
              <a:gd name="connsiteX10" fmla="*/ 6208149 w 6430848"/>
              <a:gd name="connsiteY10" fmla="*/ 0 h 1336197"/>
              <a:gd name="connsiteX11" fmla="*/ 6430849 w 6430848"/>
              <a:gd name="connsiteY11" fmla="*/ 222700 h 1336197"/>
              <a:gd name="connsiteX12" fmla="*/ 6430848 w 6430848"/>
              <a:gd name="connsiteY12" fmla="*/ 1113498 h 1336197"/>
              <a:gd name="connsiteX13" fmla="*/ 6208148 w 6430848"/>
              <a:gd name="connsiteY13" fmla="*/ 1336198 h 1336197"/>
              <a:gd name="connsiteX14" fmla="*/ 5722662 w 6430848"/>
              <a:gd name="connsiteY14" fmla="*/ 1336198 h 1336197"/>
              <a:gd name="connsiteX15" fmla="*/ 4937903 w 6430848"/>
              <a:gd name="connsiteY15" fmla="*/ 1336198 h 1336197"/>
              <a:gd name="connsiteX16" fmla="*/ 4272853 w 6430848"/>
              <a:gd name="connsiteY16" fmla="*/ 1336198 h 1336197"/>
              <a:gd name="connsiteX17" fmla="*/ 3787367 w 6430848"/>
              <a:gd name="connsiteY17" fmla="*/ 1336198 h 1336197"/>
              <a:gd name="connsiteX18" fmla="*/ 3122317 w 6430848"/>
              <a:gd name="connsiteY18" fmla="*/ 1336197 h 1336197"/>
              <a:gd name="connsiteX19" fmla="*/ 2337558 w 6430848"/>
              <a:gd name="connsiteY19" fmla="*/ 1336197 h 1336197"/>
              <a:gd name="connsiteX20" fmla="*/ 1732363 w 6430848"/>
              <a:gd name="connsiteY20" fmla="*/ 1336197 h 1336197"/>
              <a:gd name="connsiteX21" fmla="*/ 1127168 w 6430848"/>
              <a:gd name="connsiteY21" fmla="*/ 1336197 h 1336197"/>
              <a:gd name="connsiteX22" fmla="*/ 222700 w 6430848"/>
              <a:gd name="connsiteY22" fmla="*/ 1336197 h 1336197"/>
              <a:gd name="connsiteX23" fmla="*/ 0 w 6430848"/>
              <a:gd name="connsiteY23" fmla="*/ 1113497 h 1336197"/>
              <a:gd name="connsiteX24" fmla="*/ 0 w 6430848"/>
              <a:gd name="connsiteY24" fmla="*/ 650283 h 1336197"/>
              <a:gd name="connsiteX25" fmla="*/ 0 w 6430848"/>
              <a:gd name="connsiteY25" fmla="*/ 222700 h 1336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430848" h="1336197" fill="none" extrusionOk="0">
                <a:moveTo>
                  <a:pt x="0" y="222700"/>
                </a:moveTo>
                <a:cubicBezTo>
                  <a:pt x="-13731" y="81487"/>
                  <a:pt x="119910" y="6330"/>
                  <a:pt x="222700" y="0"/>
                </a:cubicBezTo>
                <a:cubicBezTo>
                  <a:pt x="448104" y="-3268"/>
                  <a:pt x="749515" y="-17508"/>
                  <a:pt x="947604" y="0"/>
                </a:cubicBezTo>
                <a:cubicBezTo>
                  <a:pt x="1145693" y="17508"/>
                  <a:pt x="1268074" y="14610"/>
                  <a:pt x="1552800" y="0"/>
                </a:cubicBezTo>
                <a:cubicBezTo>
                  <a:pt x="1837526" y="-14610"/>
                  <a:pt x="1834143" y="4886"/>
                  <a:pt x="2038286" y="0"/>
                </a:cubicBezTo>
                <a:cubicBezTo>
                  <a:pt x="2242429" y="-4886"/>
                  <a:pt x="2523907" y="27377"/>
                  <a:pt x="2763191" y="0"/>
                </a:cubicBezTo>
                <a:cubicBezTo>
                  <a:pt x="3002476" y="-27377"/>
                  <a:pt x="3050944" y="-23815"/>
                  <a:pt x="3308531" y="0"/>
                </a:cubicBezTo>
                <a:cubicBezTo>
                  <a:pt x="3566118" y="23815"/>
                  <a:pt x="3706891" y="-35477"/>
                  <a:pt x="4033436" y="0"/>
                </a:cubicBezTo>
                <a:cubicBezTo>
                  <a:pt x="4359981" y="35477"/>
                  <a:pt x="4473611" y="-22113"/>
                  <a:pt x="4818195" y="0"/>
                </a:cubicBezTo>
                <a:cubicBezTo>
                  <a:pt x="5162779" y="22113"/>
                  <a:pt x="5229692" y="21081"/>
                  <a:pt x="5423390" y="0"/>
                </a:cubicBezTo>
                <a:cubicBezTo>
                  <a:pt x="5617089" y="-21081"/>
                  <a:pt x="5843852" y="-34"/>
                  <a:pt x="6208149" y="0"/>
                </a:cubicBezTo>
                <a:cubicBezTo>
                  <a:pt x="6329863" y="8869"/>
                  <a:pt x="6440684" y="125678"/>
                  <a:pt x="6430849" y="222700"/>
                </a:cubicBezTo>
                <a:cubicBezTo>
                  <a:pt x="6469905" y="527377"/>
                  <a:pt x="6414028" y="827425"/>
                  <a:pt x="6430848" y="1113498"/>
                </a:cubicBezTo>
                <a:cubicBezTo>
                  <a:pt x="6418103" y="1217417"/>
                  <a:pt x="6319041" y="1337649"/>
                  <a:pt x="6208148" y="1336198"/>
                </a:cubicBezTo>
                <a:cubicBezTo>
                  <a:pt x="6058239" y="1352638"/>
                  <a:pt x="5903016" y="1340161"/>
                  <a:pt x="5722662" y="1336198"/>
                </a:cubicBezTo>
                <a:cubicBezTo>
                  <a:pt x="5542308" y="1332235"/>
                  <a:pt x="5304126" y="1343477"/>
                  <a:pt x="4937903" y="1336198"/>
                </a:cubicBezTo>
                <a:cubicBezTo>
                  <a:pt x="4571680" y="1328919"/>
                  <a:pt x="4594717" y="1318485"/>
                  <a:pt x="4272853" y="1336198"/>
                </a:cubicBezTo>
                <a:cubicBezTo>
                  <a:pt x="3950989" y="1353912"/>
                  <a:pt x="4005871" y="1333627"/>
                  <a:pt x="3787367" y="1336198"/>
                </a:cubicBezTo>
                <a:cubicBezTo>
                  <a:pt x="3568863" y="1338769"/>
                  <a:pt x="3285449" y="1344982"/>
                  <a:pt x="3122317" y="1336197"/>
                </a:cubicBezTo>
                <a:cubicBezTo>
                  <a:pt x="2959185" y="1327412"/>
                  <a:pt x="2673541" y="1300039"/>
                  <a:pt x="2337558" y="1336197"/>
                </a:cubicBezTo>
                <a:cubicBezTo>
                  <a:pt x="2001575" y="1372355"/>
                  <a:pt x="1980394" y="1352609"/>
                  <a:pt x="1732363" y="1336197"/>
                </a:cubicBezTo>
                <a:cubicBezTo>
                  <a:pt x="1484333" y="1319785"/>
                  <a:pt x="1274525" y="1350647"/>
                  <a:pt x="1127168" y="1336197"/>
                </a:cubicBezTo>
                <a:cubicBezTo>
                  <a:pt x="979811" y="1321747"/>
                  <a:pt x="651453" y="1310155"/>
                  <a:pt x="222700" y="1336197"/>
                </a:cubicBezTo>
                <a:cubicBezTo>
                  <a:pt x="88881" y="1337042"/>
                  <a:pt x="6488" y="1226389"/>
                  <a:pt x="0" y="1113497"/>
                </a:cubicBezTo>
                <a:cubicBezTo>
                  <a:pt x="-20285" y="930542"/>
                  <a:pt x="-14138" y="878388"/>
                  <a:pt x="0" y="650283"/>
                </a:cubicBezTo>
                <a:cubicBezTo>
                  <a:pt x="14138" y="422178"/>
                  <a:pt x="15967" y="397888"/>
                  <a:pt x="0" y="222700"/>
                </a:cubicBezTo>
                <a:close/>
              </a:path>
              <a:path w="6430848" h="1336197" stroke="0" extrusionOk="0">
                <a:moveTo>
                  <a:pt x="0" y="222700"/>
                </a:moveTo>
                <a:cubicBezTo>
                  <a:pt x="-3655" y="97452"/>
                  <a:pt x="80161" y="7336"/>
                  <a:pt x="222700" y="0"/>
                </a:cubicBezTo>
                <a:cubicBezTo>
                  <a:pt x="460552" y="27772"/>
                  <a:pt x="783684" y="20012"/>
                  <a:pt x="1007459" y="0"/>
                </a:cubicBezTo>
                <a:cubicBezTo>
                  <a:pt x="1231234" y="-20012"/>
                  <a:pt x="1470947" y="-10396"/>
                  <a:pt x="1612654" y="0"/>
                </a:cubicBezTo>
                <a:cubicBezTo>
                  <a:pt x="1754362" y="10396"/>
                  <a:pt x="1940923" y="15014"/>
                  <a:pt x="2157995" y="0"/>
                </a:cubicBezTo>
                <a:cubicBezTo>
                  <a:pt x="2375067" y="-15014"/>
                  <a:pt x="2617556" y="20428"/>
                  <a:pt x="2882900" y="0"/>
                </a:cubicBezTo>
                <a:cubicBezTo>
                  <a:pt x="3148245" y="-20428"/>
                  <a:pt x="3275311" y="19595"/>
                  <a:pt x="3488095" y="0"/>
                </a:cubicBezTo>
                <a:cubicBezTo>
                  <a:pt x="3700880" y="-19595"/>
                  <a:pt x="4017509" y="29041"/>
                  <a:pt x="4272854" y="0"/>
                </a:cubicBezTo>
                <a:cubicBezTo>
                  <a:pt x="4528199" y="-29041"/>
                  <a:pt x="4685806" y="14809"/>
                  <a:pt x="4818195" y="0"/>
                </a:cubicBezTo>
                <a:cubicBezTo>
                  <a:pt x="4950584" y="-14809"/>
                  <a:pt x="5234624" y="14866"/>
                  <a:pt x="5602954" y="0"/>
                </a:cubicBezTo>
                <a:cubicBezTo>
                  <a:pt x="5971284" y="-14866"/>
                  <a:pt x="6011564" y="-11882"/>
                  <a:pt x="6208149" y="0"/>
                </a:cubicBezTo>
                <a:cubicBezTo>
                  <a:pt x="6320572" y="-605"/>
                  <a:pt x="6437477" y="81530"/>
                  <a:pt x="6430849" y="222700"/>
                </a:cubicBezTo>
                <a:cubicBezTo>
                  <a:pt x="6438787" y="544290"/>
                  <a:pt x="6483204" y="764829"/>
                  <a:pt x="6430848" y="1113498"/>
                </a:cubicBezTo>
                <a:cubicBezTo>
                  <a:pt x="6445752" y="1226882"/>
                  <a:pt x="6318901" y="1333066"/>
                  <a:pt x="6208148" y="1336198"/>
                </a:cubicBezTo>
                <a:cubicBezTo>
                  <a:pt x="5930265" y="1371264"/>
                  <a:pt x="5598676" y="1346231"/>
                  <a:pt x="5423389" y="1336198"/>
                </a:cubicBezTo>
                <a:cubicBezTo>
                  <a:pt x="5248102" y="1326165"/>
                  <a:pt x="4845293" y="1374746"/>
                  <a:pt x="4638631" y="1336198"/>
                </a:cubicBezTo>
                <a:cubicBezTo>
                  <a:pt x="4431969" y="1297650"/>
                  <a:pt x="4168765" y="1339516"/>
                  <a:pt x="3973581" y="1336198"/>
                </a:cubicBezTo>
                <a:cubicBezTo>
                  <a:pt x="3778397" y="1332881"/>
                  <a:pt x="3646042" y="1330306"/>
                  <a:pt x="3368385" y="1336198"/>
                </a:cubicBezTo>
                <a:cubicBezTo>
                  <a:pt x="3090728" y="1342089"/>
                  <a:pt x="3104569" y="1316957"/>
                  <a:pt x="2882899" y="1336197"/>
                </a:cubicBezTo>
                <a:cubicBezTo>
                  <a:pt x="2661229" y="1355437"/>
                  <a:pt x="2482622" y="1313031"/>
                  <a:pt x="2337558" y="1336197"/>
                </a:cubicBezTo>
                <a:cubicBezTo>
                  <a:pt x="2192494" y="1359363"/>
                  <a:pt x="2004974" y="1318746"/>
                  <a:pt x="1792217" y="1336197"/>
                </a:cubicBezTo>
                <a:cubicBezTo>
                  <a:pt x="1579460" y="1353648"/>
                  <a:pt x="1440172" y="1329479"/>
                  <a:pt x="1187022" y="1336197"/>
                </a:cubicBezTo>
                <a:cubicBezTo>
                  <a:pt x="933873" y="1342915"/>
                  <a:pt x="569469" y="1293613"/>
                  <a:pt x="222700" y="1336197"/>
                </a:cubicBezTo>
                <a:cubicBezTo>
                  <a:pt x="72692" y="1350443"/>
                  <a:pt x="623" y="1232926"/>
                  <a:pt x="0" y="1113497"/>
                </a:cubicBezTo>
                <a:cubicBezTo>
                  <a:pt x="7978" y="969569"/>
                  <a:pt x="5623" y="888267"/>
                  <a:pt x="0" y="694822"/>
                </a:cubicBezTo>
                <a:cubicBezTo>
                  <a:pt x="-5623" y="501378"/>
                  <a:pt x="-20408" y="343157"/>
                  <a:pt x="0" y="222700"/>
                </a:cubicBezTo>
                <a:close/>
              </a:path>
            </a:pathLst>
          </a:custGeom>
          <a:solidFill>
            <a:schemeClr val="accent2">
              <a:lumMod val="20000"/>
              <a:lumOff val="80000"/>
            </a:schemeClr>
          </a:solidFill>
          <a:ln w="22225" cap="flat" cmpd="sng" algn="ctr">
            <a:noFill/>
            <a:prstDash val="solid"/>
            <a:round/>
            <a:headEnd type="none" w="med" len="med"/>
            <a:tailEnd type="none" w="med" len="med"/>
            <a:extLst>
              <a:ext uri="{C807C97D-BFC1-408E-A445-0C87EB9F89A2}">
                <ask:lineSketchStyleProps xmlns:ask="http://schemas.microsoft.com/office/drawing/2018/sketchyshapes" sd="1219033472">
                  <a:prstGeom prst="flowChartAlternateProcess">
                    <a:avLst/>
                  </a:prstGeom>
                  <ask:type>
                    <ask:lineSketchFreehand/>
                  </ask:type>
                </ask:lineSketchStyleProps>
              </a:ext>
            </a:extLst>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latin typeface="Helvetica" pitchFamily="2" charset="0"/>
              </a:rPr>
              <a:t>Higher emissions from the </a:t>
            </a:r>
          </a:p>
          <a:p>
            <a:pPr algn="ctr"/>
            <a:r>
              <a:rPr lang="en-US" sz="2800" i="1" dirty="0">
                <a:latin typeface="Helvetica" pitchFamily="2" charset="0"/>
              </a:rPr>
              <a:t>non-scheduling signal’s perspective</a:t>
            </a:r>
          </a:p>
        </p:txBody>
      </p:sp>
    </p:spTree>
    <p:custDataLst>
      <p:tags r:id="rId1"/>
    </p:custDataLst>
    <p:extLst>
      <p:ext uri="{BB962C8B-B14F-4D97-AF65-F5344CB8AC3E}">
        <p14:creationId xmlns:p14="http://schemas.microsoft.com/office/powerpoint/2010/main" val="239769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mar_select">
            <a:extLst>
              <a:ext uri="{FF2B5EF4-FFF2-40B4-BE49-F238E27FC236}">
                <a16:creationId xmlns:a16="http://schemas.microsoft.com/office/drawing/2014/main" id="{D2BE9DF4-EB81-AC5A-4223-5C5FE2073AFD}"/>
              </a:ext>
            </a:extLst>
          </p:cNvPr>
          <p:cNvSpPr/>
          <p:nvPr/>
        </p:nvSpPr>
        <p:spPr>
          <a:xfrm>
            <a:off x="6722258" y="5852455"/>
            <a:ext cx="4468835" cy="503895"/>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71CAEA-236D-F555-4D7B-FBE99125B434}"/>
              </a:ext>
            </a:extLst>
          </p:cNvPr>
          <p:cNvSpPr>
            <a:spLocks noGrp="1"/>
          </p:cNvSpPr>
          <p:nvPr>
            <p:ph type="title"/>
          </p:nvPr>
        </p:nvSpPr>
        <p:spPr/>
        <p:txBody>
          <a:bodyPr/>
          <a:lstStyle/>
          <a:p>
            <a:r>
              <a:rPr lang="en-US" dirty="0"/>
              <a:t>Spatial Shifting</a:t>
            </a:r>
          </a:p>
        </p:txBody>
      </p:sp>
      <p:sp>
        <p:nvSpPr>
          <p:cNvPr id="4" name="Slide Number Placeholder 3">
            <a:extLst>
              <a:ext uri="{FF2B5EF4-FFF2-40B4-BE49-F238E27FC236}">
                <a16:creationId xmlns:a16="http://schemas.microsoft.com/office/drawing/2014/main" id="{4E4998FE-DF42-EE67-5190-2151DB6116CE}"/>
              </a:ext>
            </a:extLst>
          </p:cNvPr>
          <p:cNvSpPr>
            <a:spLocks noGrp="1"/>
          </p:cNvSpPr>
          <p:nvPr>
            <p:ph type="sldNum" sz="quarter" idx="12"/>
          </p:nvPr>
        </p:nvSpPr>
        <p:spPr/>
        <p:txBody>
          <a:bodyPr/>
          <a:lstStyle/>
          <a:p>
            <a:fld id="{208AF9CC-A448-454A-9AB2-94FD95E317DB}" type="slidenum">
              <a:rPr lang="en-US" smtClean="0"/>
              <a:t>8</a:t>
            </a:fld>
            <a:endParaRPr lang="en-US"/>
          </a:p>
        </p:txBody>
      </p:sp>
      <p:sp>
        <p:nvSpPr>
          <p:cNvPr id="3" name="time">
            <a:extLst>
              <a:ext uri="{FF2B5EF4-FFF2-40B4-BE49-F238E27FC236}">
                <a16:creationId xmlns:a16="http://schemas.microsoft.com/office/drawing/2014/main" id="{EB99B7A1-869E-805F-463C-438B854D0E27}"/>
              </a:ext>
            </a:extLst>
          </p:cNvPr>
          <p:cNvSpPr txBox="1"/>
          <p:nvPr/>
        </p:nvSpPr>
        <p:spPr>
          <a:xfrm>
            <a:off x="3382432" y="1401218"/>
            <a:ext cx="5257800" cy="584775"/>
          </a:xfrm>
          <a:prstGeom prst="rect">
            <a:avLst/>
          </a:prstGeom>
          <a:solidFill>
            <a:schemeClr val="tx2">
              <a:lumMod val="10000"/>
              <a:lumOff val="90000"/>
            </a:schemeClr>
          </a:solidFill>
          <a:ln>
            <a:noFill/>
          </a:ln>
        </p:spPr>
        <p:txBody>
          <a:bodyPr wrap="square" rtlCol="0">
            <a:spAutoFit/>
          </a:bodyPr>
          <a:lstStyle/>
          <a:p>
            <a:pPr algn="ctr"/>
            <a:r>
              <a:rPr lang="en-US" sz="3200" dirty="0">
                <a:latin typeface="Helvetica" pitchFamily="2" charset="0"/>
              </a:rPr>
              <a:t>Origin X</a:t>
            </a:r>
          </a:p>
        </p:txBody>
      </p:sp>
      <p:sp>
        <p:nvSpPr>
          <p:cNvPr id="8" name="time">
            <a:extLst>
              <a:ext uri="{FF2B5EF4-FFF2-40B4-BE49-F238E27FC236}">
                <a16:creationId xmlns:a16="http://schemas.microsoft.com/office/drawing/2014/main" id="{823612B8-5DB9-A4A0-3FF6-1E8F4A5C428A}"/>
              </a:ext>
            </a:extLst>
          </p:cNvPr>
          <p:cNvSpPr txBox="1"/>
          <p:nvPr/>
        </p:nvSpPr>
        <p:spPr>
          <a:xfrm>
            <a:off x="647698" y="4534416"/>
            <a:ext cx="5257800" cy="584775"/>
          </a:xfrm>
          <a:prstGeom prst="rect">
            <a:avLst/>
          </a:prstGeom>
          <a:solidFill>
            <a:schemeClr val="tx2">
              <a:lumMod val="10000"/>
              <a:lumOff val="90000"/>
            </a:schemeClr>
          </a:solidFill>
          <a:ln>
            <a:noFill/>
          </a:ln>
        </p:spPr>
        <p:txBody>
          <a:bodyPr wrap="square" rtlCol="0">
            <a:spAutoFit/>
          </a:bodyPr>
          <a:lstStyle/>
          <a:p>
            <a:pPr algn="ctr"/>
            <a:r>
              <a:rPr lang="en-US" sz="3200" dirty="0">
                <a:latin typeface="Helvetica" pitchFamily="2" charset="0"/>
              </a:rPr>
              <a:t>Region A</a:t>
            </a:r>
          </a:p>
        </p:txBody>
      </p:sp>
      <p:sp>
        <p:nvSpPr>
          <p:cNvPr id="10" name="time">
            <a:extLst>
              <a:ext uri="{FF2B5EF4-FFF2-40B4-BE49-F238E27FC236}">
                <a16:creationId xmlns:a16="http://schemas.microsoft.com/office/drawing/2014/main" id="{FFD632EC-B194-7D04-978C-214262A6DFCE}"/>
              </a:ext>
            </a:extLst>
          </p:cNvPr>
          <p:cNvSpPr txBox="1"/>
          <p:nvPr/>
        </p:nvSpPr>
        <p:spPr>
          <a:xfrm>
            <a:off x="6307670" y="4534416"/>
            <a:ext cx="5255680" cy="584775"/>
          </a:xfrm>
          <a:prstGeom prst="rect">
            <a:avLst/>
          </a:prstGeom>
          <a:solidFill>
            <a:schemeClr val="tx2">
              <a:lumMod val="10000"/>
              <a:lumOff val="90000"/>
            </a:schemeClr>
          </a:solidFill>
          <a:ln>
            <a:noFill/>
          </a:ln>
        </p:spPr>
        <p:txBody>
          <a:bodyPr wrap="square" rtlCol="0">
            <a:spAutoFit/>
          </a:bodyPr>
          <a:lstStyle/>
          <a:p>
            <a:pPr algn="ctr"/>
            <a:r>
              <a:rPr lang="en-US" sz="3200" dirty="0">
                <a:latin typeface="Helvetica" pitchFamily="2" charset="0"/>
              </a:rPr>
              <a:t>Region B</a:t>
            </a:r>
          </a:p>
        </p:txBody>
      </p:sp>
      <p:sp>
        <p:nvSpPr>
          <p:cNvPr id="12" name="r_avg">
            <a:extLst>
              <a:ext uri="{FF2B5EF4-FFF2-40B4-BE49-F238E27FC236}">
                <a16:creationId xmlns:a16="http://schemas.microsoft.com/office/drawing/2014/main" id="{8DC77258-983D-8ACD-109A-C8BF07C66001}"/>
              </a:ext>
            </a:extLst>
          </p:cNvPr>
          <p:cNvSpPr txBox="1"/>
          <p:nvPr/>
        </p:nvSpPr>
        <p:spPr>
          <a:xfrm>
            <a:off x="814754" y="2086412"/>
            <a:ext cx="4836583" cy="523220"/>
          </a:xfrm>
          <a:prstGeom prst="rect">
            <a:avLst/>
          </a:prstGeom>
          <a:noFill/>
        </p:spPr>
        <p:txBody>
          <a:bodyPr wrap="square" rtlCol="0">
            <a:spAutoFit/>
          </a:bodyPr>
          <a:lstStyle/>
          <a:p>
            <a:pPr algn="ctr"/>
            <a:r>
              <a:rPr lang="en-US" sz="2800" dirty="0">
                <a:latin typeface="Helvetica" pitchFamily="2" charset="0"/>
              </a:rPr>
              <a:t>Average: 100 gCO</a:t>
            </a:r>
            <a:r>
              <a:rPr lang="en-US" sz="2800" baseline="-25000" dirty="0">
                <a:latin typeface="Helvetica" pitchFamily="2" charset="0"/>
              </a:rPr>
              <a:t>2</a:t>
            </a:r>
            <a:r>
              <a:rPr lang="en-US" sz="2800" dirty="0">
                <a:latin typeface="Helvetica" pitchFamily="2" charset="0"/>
              </a:rPr>
              <a:t>eq/kWh</a:t>
            </a:r>
          </a:p>
        </p:txBody>
      </p:sp>
      <p:sp>
        <p:nvSpPr>
          <p:cNvPr id="25" name="avg_select">
            <a:extLst>
              <a:ext uri="{FF2B5EF4-FFF2-40B4-BE49-F238E27FC236}">
                <a16:creationId xmlns:a16="http://schemas.microsoft.com/office/drawing/2014/main" id="{2431C5D7-559C-34DB-5B1C-58E49591C778}"/>
              </a:ext>
            </a:extLst>
          </p:cNvPr>
          <p:cNvSpPr/>
          <p:nvPr/>
        </p:nvSpPr>
        <p:spPr>
          <a:xfrm>
            <a:off x="1205948" y="5329235"/>
            <a:ext cx="4468835" cy="503895"/>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me">
            <a:extLst>
              <a:ext uri="{FF2B5EF4-FFF2-40B4-BE49-F238E27FC236}">
                <a16:creationId xmlns:a16="http://schemas.microsoft.com/office/drawing/2014/main" id="{CAB7C384-E3C9-7514-9518-884272021ACB}"/>
              </a:ext>
            </a:extLst>
          </p:cNvPr>
          <p:cNvSpPr txBox="1"/>
          <p:nvPr/>
        </p:nvSpPr>
        <p:spPr>
          <a:xfrm>
            <a:off x="6305390" y="2086412"/>
            <a:ext cx="5255680" cy="523220"/>
          </a:xfrm>
          <a:prstGeom prst="rect">
            <a:avLst/>
          </a:prstGeom>
          <a:noFill/>
        </p:spPr>
        <p:txBody>
          <a:bodyPr wrap="square" rtlCol="0">
            <a:spAutoFit/>
          </a:bodyPr>
          <a:lstStyle/>
          <a:p>
            <a:pPr algn="ctr"/>
            <a:r>
              <a:rPr lang="en-US" sz="2800" dirty="0">
                <a:latin typeface="Helvetica" pitchFamily="2" charset="0"/>
              </a:rPr>
              <a:t>Marginal: 75 gCO</a:t>
            </a:r>
            <a:r>
              <a:rPr lang="en-US" sz="2800" baseline="-25000" dirty="0">
                <a:latin typeface="Helvetica" pitchFamily="2" charset="0"/>
              </a:rPr>
              <a:t>2</a:t>
            </a:r>
            <a:r>
              <a:rPr lang="en-US" sz="2800" dirty="0">
                <a:latin typeface="Helvetica" pitchFamily="2" charset="0"/>
              </a:rPr>
              <a:t>eq/kWh</a:t>
            </a:r>
          </a:p>
        </p:txBody>
      </p:sp>
      <p:sp>
        <p:nvSpPr>
          <p:cNvPr id="16" name="a_avg">
            <a:extLst>
              <a:ext uri="{FF2B5EF4-FFF2-40B4-BE49-F238E27FC236}">
                <a16:creationId xmlns:a16="http://schemas.microsoft.com/office/drawing/2014/main" id="{C0E39126-76D0-D522-516B-7361C455B369}"/>
              </a:ext>
            </a:extLst>
          </p:cNvPr>
          <p:cNvSpPr txBox="1"/>
          <p:nvPr/>
        </p:nvSpPr>
        <p:spPr>
          <a:xfrm>
            <a:off x="838200" y="5309910"/>
            <a:ext cx="5046132" cy="523220"/>
          </a:xfrm>
          <a:prstGeom prst="rect">
            <a:avLst/>
          </a:prstGeom>
          <a:noFill/>
        </p:spPr>
        <p:txBody>
          <a:bodyPr wrap="square" rtlCol="0">
            <a:spAutoFit/>
          </a:bodyPr>
          <a:lstStyle/>
          <a:p>
            <a:pPr algn="ctr"/>
            <a:r>
              <a:rPr lang="en-US" sz="2800" dirty="0">
                <a:latin typeface="Helvetica" pitchFamily="2" charset="0"/>
              </a:rPr>
              <a:t>Average: 59 gCO</a:t>
            </a:r>
            <a:r>
              <a:rPr lang="en-US" sz="2800" baseline="-25000" dirty="0">
                <a:latin typeface="Helvetica" pitchFamily="2" charset="0"/>
              </a:rPr>
              <a:t>2</a:t>
            </a:r>
            <a:r>
              <a:rPr lang="en-US" sz="2800" dirty="0">
                <a:latin typeface="Helvetica" pitchFamily="2" charset="0"/>
              </a:rPr>
              <a:t>eq/kWh</a:t>
            </a:r>
          </a:p>
        </p:txBody>
      </p:sp>
      <p:sp>
        <p:nvSpPr>
          <p:cNvPr id="17" name="time">
            <a:extLst>
              <a:ext uri="{FF2B5EF4-FFF2-40B4-BE49-F238E27FC236}">
                <a16:creationId xmlns:a16="http://schemas.microsoft.com/office/drawing/2014/main" id="{9654D759-2DF4-79C4-ED93-CDD069F68121}"/>
              </a:ext>
            </a:extLst>
          </p:cNvPr>
          <p:cNvSpPr txBox="1"/>
          <p:nvPr/>
        </p:nvSpPr>
        <p:spPr>
          <a:xfrm>
            <a:off x="859366" y="5833130"/>
            <a:ext cx="5046132" cy="523220"/>
          </a:xfrm>
          <a:prstGeom prst="rect">
            <a:avLst/>
          </a:prstGeom>
          <a:noFill/>
        </p:spPr>
        <p:txBody>
          <a:bodyPr wrap="square" rtlCol="0">
            <a:spAutoFit/>
          </a:bodyPr>
          <a:lstStyle/>
          <a:p>
            <a:pPr algn="ctr"/>
            <a:r>
              <a:rPr lang="en-US" sz="2800" dirty="0">
                <a:latin typeface="Helvetica" pitchFamily="2" charset="0"/>
              </a:rPr>
              <a:t>Marginal: 70 gCO</a:t>
            </a:r>
            <a:r>
              <a:rPr lang="en-US" sz="2800" baseline="-25000" dirty="0">
                <a:latin typeface="Helvetica" pitchFamily="2" charset="0"/>
              </a:rPr>
              <a:t>2</a:t>
            </a:r>
            <a:r>
              <a:rPr lang="en-US" sz="2800" dirty="0">
                <a:latin typeface="Helvetica" pitchFamily="2" charset="0"/>
              </a:rPr>
              <a:t>eq/kWh</a:t>
            </a:r>
          </a:p>
        </p:txBody>
      </p:sp>
      <p:sp>
        <p:nvSpPr>
          <p:cNvPr id="19" name="b_avg">
            <a:extLst>
              <a:ext uri="{FF2B5EF4-FFF2-40B4-BE49-F238E27FC236}">
                <a16:creationId xmlns:a16="http://schemas.microsoft.com/office/drawing/2014/main" id="{93F7665F-330D-862C-DB1A-387CBF3F97B2}"/>
              </a:ext>
            </a:extLst>
          </p:cNvPr>
          <p:cNvSpPr txBox="1"/>
          <p:nvPr/>
        </p:nvSpPr>
        <p:spPr>
          <a:xfrm>
            <a:off x="6481270" y="5309910"/>
            <a:ext cx="5047488" cy="523220"/>
          </a:xfrm>
          <a:prstGeom prst="rect">
            <a:avLst/>
          </a:prstGeom>
          <a:noFill/>
        </p:spPr>
        <p:txBody>
          <a:bodyPr wrap="square" rtlCol="0">
            <a:spAutoFit/>
          </a:bodyPr>
          <a:lstStyle/>
          <a:p>
            <a:pPr algn="ctr"/>
            <a:r>
              <a:rPr lang="en-US" sz="2800" dirty="0">
                <a:latin typeface="Helvetica" pitchFamily="2" charset="0"/>
              </a:rPr>
              <a:t>Average: 90 gCO</a:t>
            </a:r>
            <a:r>
              <a:rPr lang="en-US" sz="2800" baseline="-25000" dirty="0">
                <a:latin typeface="Helvetica" pitchFamily="2" charset="0"/>
              </a:rPr>
              <a:t>2</a:t>
            </a:r>
            <a:r>
              <a:rPr lang="en-US" sz="2800" dirty="0">
                <a:latin typeface="Helvetica" pitchFamily="2" charset="0"/>
              </a:rPr>
              <a:t>eq/kWh</a:t>
            </a:r>
          </a:p>
        </p:txBody>
      </p:sp>
      <p:sp>
        <p:nvSpPr>
          <p:cNvPr id="23" name="time">
            <a:extLst>
              <a:ext uri="{FF2B5EF4-FFF2-40B4-BE49-F238E27FC236}">
                <a16:creationId xmlns:a16="http://schemas.microsoft.com/office/drawing/2014/main" id="{B85278D5-EB53-806A-5D1C-91E38D25098C}"/>
              </a:ext>
            </a:extLst>
          </p:cNvPr>
          <p:cNvSpPr txBox="1"/>
          <p:nvPr/>
        </p:nvSpPr>
        <p:spPr>
          <a:xfrm>
            <a:off x="6481948" y="5833130"/>
            <a:ext cx="5046133" cy="523220"/>
          </a:xfrm>
          <a:prstGeom prst="rect">
            <a:avLst/>
          </a:prstGeom>
          <a:noFill/>
        </p:spPr>
        <p:txBody>
          <a:bodyPr wrap="square" rtlCol="0">
            <a:spAutoFit/>
          </a:bodyPr>
          <a:lstStyle/>
          <a:p>
            <a:pPr algn="ctr"/>
            <a:r>
              <a:rPr lang="en-US" sz="2800" dirty="0">
                <a:latin typeface="Helvetica" pitchFamily="2" charset="0"/>
              </a:rPr>
              <a:t>Marginal: 45 gCO</a:t>
            </a:r>
            <a:r>
              <a:rPr lang="en-US" sz="2800" baseline="-25000" dirty="0">
                <a:latin typeface="Helvetica" pitchFamily="2" charset="0"/>
              </a:rPr>
              <a:t>2</a:t>
            </a:r>
            <a:r>
              <a:rPr lang="en-US" sz="2800" dirty="0">
                <a:latin typeface="Helvetica" pitchFamily="2" charset="0"/>
              </a:rPr>
              <a:t>eq/kWh</a:t>
            </a:r>
          </a:p>
        </p:txBody>
      </p:sp>
      <p:pic>
        <p:nvPicPr>
          <p:cNvPr id="24" name="computer_1">
            <a:extLst>
              <a:ext uri="{FF2B5EF4-FFF2-40B4-BE49-F238E27FC236}">
                <a16:creationId xmlns:a16="http://schemas.microsoft.com/office/drawing/2014/main" id="{B7600CF0-05F3-238B-2773-1822AB1B47FC}"/>
              </a:ext>
            </a:extLst>
          </p:cNvPr>
          <p:cNvPicPr>
            <a:picLocks noChangeAspect="1"/>
          </p:cNvPicPr>
          <p:nvPr/>
        </p:nvPicPr>
        <p:blipFill>
          <a:blip r:embed="rId4"/>
          <a:srcRect/>
          <a:stretch/>
        </p:blipFill>
        <p:spPr>
          <a:xfrm>
            <a:off x="5572262" y="2213290"/>
            <a:ext cx="1047475" cy="1047475"/>
          </a:xfrm>
          <a:prstGeom prst="rect">
            <a:avLst/>
          </a:prstGeom>
        </p:spPr>
      </p:pic>
      <p:pic>
        <p:nvPicPr>
          <p:cNvPr id="28" name="computer_2">
            <a:extLst>
              <a:ext uri="{FF2B5EF4-FFF2-40B4-BE49-F238E27FC236}">
                <a16:creationId xmlns:a16="http://schemas.microsoft.com/office/drawing/2014/main" id="{18C1DD4D-3E22-9094-F57B-F53D4D0F80AC}"/>
              </a:ext>
            </a:extLst>
          </p:cNvPr>
          <p:cNvPicPr>
            <a:picLocks noChangeAspect="1"/>
          </p:cNvPicPr>
          <p:nvPr/>
        </p:nvPicPr>
        <p:blipFill>
          <a:blip r:embed="rId4"/>
          <a:srcRect/>
          <a:stretch/>
        </p:blipFill>
        <p:spPr>
          <a:xfrm>
            <a:off x="5572262" y="2208205"/>
            <a:ext cx="1047475" cy="1047475"/>
          </a:xfrm>
          <a:prstGeom prst="rect">
            <a:avLst/>
          </a:prstGeom>
        </p:spPr>
      </p:pic>
    </p:spTree>
    <p:custDataLst>
      <p:tags r:id="rId1"/>
    </p:custDataLst>
    <p:extLst>
      <p:ext uri="{BB962C8B-B14F-4D97-AF65-F5344CB8AC3E}">
        <p14:creationId xmlns:p14="http://schemas.microsoft.com/office/powerpoint/2010/main" val="548632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dissolve">
                                      <p:cBhvr>
                                        <p:cTn id="15" dur="500"/>
                                        <p:tgtEl>
                                          <p:spTgt spid="25"/>
                                        </p:tgtEl>
                                      </p:cBhvr>
                                    </p:animEffect>
                                  </p:childTnLst>
                                </p:cTn>
                              </p:par>
                            </p:childTnLst>
                          </p:cTn>
                        </p:par>
                      </p:childTnLst>
                    </p:cTn>
                  </p:par>
                  <p:par>
                    <p:cTn id="16" fill="hold">
                      <p:stCondLst>
                        <p:cond delay="indefinite"/>
                      </p:stCondLst>
                      <p:childTnLst>
                        <p:par>
                          <p:cTn id="17" fill="hold">
                            <p:stCondLst>
                              <p:cond delay="0"/>
                            </p:stCondLst>
                            <p:childTnLst>
                              <p:par>
                                <p:cTn id="18" presetID="0" presetClass="path" presetSubtype="0" accel="50000" decel="50000" fill="hold" nodeType="clickEffect">
                                  <p:stCondLst>
                                    <p:cond delay="0"/>
                                  </p:stCondLst>
                                  <p:childTnLst>
                                    <p:animMotion origin="layout" path="M 0 -4.07407E-6 L -0.22461 0.16852 " pathEditMode="relative" rAng="0" ptsTypes="AA">
                                      <p:cBhvr>
                                        <p:cTn id="19" dur="1500" fill="hold"/>
                                        <p:tgtEl>
                                          <p:spTgt spid="24"/>
                                        </p:tgtEl>
                                        <p:attrNameLst>
                                          <p:attrName>ppt_x</p:attrName>
                                          <p:attrName>ppt_y</p:attrName>
                                        </p:attrNameLst>
                                      </p:cBhvr>
                                      <p:rCtr x="-11237" y="8426"/>
                                    </p:animMotion>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8"/>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24"/>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0" presetClass="path" presetSubtype="0" accel="50000" decel="50000" fill="hold" nodeType="clickEffect">
                                  <p:stCondLst>
                                    <p:cond delay="0"/>
                                  </p:stCondLst>
                                  <p:childTnLst>
                                    <p:animMotion origin="layout" path="M 0 3.7037E-7 L 0.2457 0.17546 " pathEditMode="relative" rAng="0" ptsTypes="AA">
                                      <p:cBhvr>
                                        <p:cTn id="39" dur="1500" fill="hold"/>
                                        <p:tgtEl>
                                          <p:spTgt spid="28"/>
                                        </p:tgtEl>
                                        <p:attrNameLst>
                                          <p:attrName>ppt_x</p:attrName>
                                          <p:attrName>ppt_y</p:attrName>
                                        </p:attrNameLst>
                                      </p:cBhvr>
                                      <p:rCtr x="12279" y="877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12" grpId="0"/>
      <p:bldP spid="25" grpId="0" animBg="1"/>
      <p:bldP spid="13" grpId="0"/>
      <p:bldP spid="16" grpId="0"/>
      <p:bldP spid="17" grpId="0"/>
      <p:bldP spid="19"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9C436-2232-181A-4127-E0C12C2A186B}"/>
              </a:ext>
            </a:extLst>
          </p:cNvPr>
          <p:cNvSpPr>
            <a:spLocks noGrp="1"/>
          </p:cNvSpPr>
          <p:nvPr>
            <p:ph type="title"/>
          </p:nvPr>
        </p:nvSpPr>
        <p:spPr/>
        <p:txBody>
          <a:bodyPr/>
          <a:lstStyle/>
          <a:p>
            <a:r>
              <a:rPr lang="en-US" dirty="0"/>
              <a:t>Impacts of Spatial Shifting</a:t>
            </a:r>
          </a:p>
        </p:txBody>
      </p:sp>
      <p:sp>
        <p:nvSpPr>
          <p:cNvPr id="3" name="Content Placeholder 2">
            <a:extLst>
              <a:ext uri="{FF2B5EF4-FFF2-40B4-BE49-F238E27FC236}">
                <a16:creationId xmlns:a16="http://schemas.microsoft.com/office/drawing/2014/main" id="{7EBBC5FE-2BEC-AEB7-D999-25C0378DEC67}"/>
              </a:ext>
            </a:extLst>
          </p:cNvPr>
          <p:cNvSpPr>
            <a:spLocks noGrp="1"/>
          </p:cNvSpPr>
          <p:nvPr>
            <p:ph idx="1"/>
          </p:nvPr>
        </p:nvSpPr>
        <p:spPr>
          <a:xfrm>
            <a:off x="838201" y="1825625"/>
            <a:ext cx="6950276" cy="4017236"/>
          </a:xfrm>
        </p:spPr>
        <p:txBody>
          <a:bodyPr/>
          <a:lstStyle/>
          <a:p>
            <a:r>
              <a:rPr lang="en-US" dirty="0"/>
              <a:t>Selecting the destination based on the marginal carbon intensity</a:t>
            </a:r>
            <a:endParaRPr lang="en-US" dirty="0">
              <a:latin typeface="Helvetica" pitchFamily="2" charset="0"/>
            </a:endParaRPr>
          </a:p>
          <a:p>
            <a:r>
              <a:rPr lang="en-US" dirty="0"/>
              <a:t>M</a:t>
            </a:r>
            <a:r>
              <a:rPr lang="en-US" dirty="0">
                <a:latin typeface="Helvetica" pitchFamily="2" charset="0"/>
              </a:rPr>
              <a:t>ean savings across 65 regions: 87%</a:t>
            </a:r>
            <a:endParaRPr lang="en-US" dirty="0"/>
          </a:p>
          <a:p>
            <a:endParaRPr lang="en-US" dirty="0">
              <a:latin typeface="Helvetica" pitchFamily="2" charset="0"/>
            </a:endParaRPr>
          </a:p>
          <a:p>
            <a:endParaRPr lang="en-US" dirty="0"/>
          </a:p>
          <a:p>
            <a:endParaRPr lang="en-US" dirty="0">
              <a:latin typeface="Helvetica" pitchFamily="2" charset="0"/>
            </a:endParaRPr>
          </a:p>
          <a:p>
            <a:endParaRPr lang="en-US" dirty="0">
              <a:latin typeface="Helvetica" pitchFamily="2" charset="0"/>
            </a:endParaRPr>
          </a:p>
          <a:p>
            <a:endParaRPr lang="en-US" dirty="0">
              <a:latin typeface="Helvetica" pitchFamily="2" charset="0"/>
            </a:endParaRPr>
          </a:p>
          <a:p>
            <a:pPr marL="0" indent="0">
              <a:buNone/>
            </a:pPr>
            <a:endParaRPr lang="en-US" dirty="0">
              <a:latin typeface="Helvetica" pitchFamily="2" charset="0"/>
            </a:endParaRPr>
          </a:p>
        </p:txBody>
      </p:sp>
      <p:sp>
        <p:nvSpPr>
          <p:cNvPr id="4" name="Slide Number Placeholder 3">
            <a:extLst>
              <a:ext uri="{FF2B5EF4-FFF2-40B4-BE49-F238E27FC236}">
                <a16:creationId xmlns:a16="http://schemas.microsoft.com/office/drawing/2014/main" id="{19C327EF-F8A6-5DC2-B384-6F8227E01670}"/>
              </a:ext>
            </a:extLst>
          </p:cNvPr>
          <p:cNvSpPr>
            <a:spLocks noGrp="1"/>
          </p:cNvSpPr>
          <p:nvPr>
            <p:ph type="sldNum" sz="quarter" idx="12"/>
          </p:nvPr>
        </p:nvSpPr>
        <p:spPr/>
        <p:txBody>
          <a:bodyPr/>
          <a:lstStyle/>
          <a:p>
            <a:fld id="{208AF9CC-A448-454A-9AB2-94FD95E317DB}" type="slidenum">
              <a:rPr lang="en-US" smtClean="0"/>
              <a:t>9</a:t>
            </a:fld>
            <a:endParaRPr lang="en-US"/>
          </a:p>
        </p:txBody>
      </p:sp>
      <p:pic>
        <p:nvPicPr>
          <p:cNvPr id="6" name="Content Placeholder 4">
            <a:extLst>
              <a:ext uri="{FF2B5EF4-FFF2-40B4-BE49-F238E27FC236}">
                <a16:creationId xmlns:a16="http://schemas.microsoft.com/office/drawing/2014/main" id="{95427DC1-1D9C-5744-3FA1-5FB8B0934407}"/>
              </a:ext>
            </a:extLst>
          </p:cNvPr>
          <p:cNvPicPr>
            <a:picLocks noChangeAspect="1"/>
          </p:cNvPicPr>
          <p:nvPr/>
        </p:nvPicPr>
        <p:blipFill>
          <a:blip r:embed="rId4"/>
          <a:srcRect/>
          <a:stretch/>
        </p:blipFill>
        <p:spPr>
          <a:xfrm>
            <a:off x="7788478" y="1548243"/>
            <a:ext cx="3565321" cy="4571999"/>
          </a:xfrm>
          <a:prstGeom prst="rect">
            <a:avLst/>
          </a:prstGeom>
        </p:spPr>
      </p:pic>
      <p:sp>
        <p:nvSpPr>
          <p:cNvPr id="7" name="Alternate Process 6">
            <a:extLst>
              <a:ext uri="{FF2B5EF4-FFF2-40B4-BE49-F238E27FC236}">
                <a16:creationId xmlns:a16="http://schemas.microsoft.com/office/drawing/2014/main" id="{1CAE690D-D327-630A-BFE4-C805B758EEDD}"/>
              </a:ext>
            </a:extLst>
          </p:cNvPr>
          <p:cNvSpPr/>
          <p:nvPr/>
        </p:nvSpPr>
        <p:spPr>
          <a:xfrm>
            <a:off x="837460" y="3833772"/>
            <a:ext cx="6430848" cy="1336197"/>
          </a:xfrm>
          <a:custGeom>
            <a:avLst/>
            <a:gdLst>
              <a:gd name="connsiteX0" fmla="*/ 0 w 6430848"/>
              <a:gd name="connsiteY0" fmla="*/ 222700 h 1336197"/>
              <a:gd name="connsiteX1" fmla="*/ 222700 w 6430848"/>
              <a:gd name="connsiteY1" fmla="*/ 0 h 1336197"/>
              <a:gd name="connsiteX2" fmla="*/ 947604 w 6430848"/>
              <a:gd name="connsiteY2" fmla="*/ 0 h 1336197"/>
              <a:gd name="connsiteX3" fmla="*/ 1552800 w 6430848"/>
              <a:gd name="connsiteY3" fmla="*/ 0 h 1336197"/>
              <a:gd name="connsiteX4" fmla="*/ 2038286 w 6430848"/>
              <a:gd name="connsiteY4" fmla="*/ 0 h 1336197"/>
              <a:gd name="connsiteX5" fmla="*/ 2763191 w 6430848"/>
              <a:gd name="connsiteY5" fmla="*/ 0 h 1336197"/>
              <a:gd name="connsiteX6" fmla="*/ 3308531 w 6430848"/>
              <a:gd name="connsiteY6" fmla="*/ 0 h 1336197"/>
              <a:gd name="connsiteX7" fmla="*/ 4033436 w 6430848"/>
              <a:gd name="connsiteY7" fmla="*/ 0 h 1336197"/>
              <a:gd name="connsiteX8" fmla="*/ 4818195 w 6430848"/>
              <a:gd name="connsiteY8" fmla="*/ 0 h 1336197"/>
              <a:gd name="connsiteX9" fmla="*/ 5423390 w 6430848"/>
              <a:gd name="connsiteY9" fmla="*/ 0 h 1336197"/>
              <a:gd name="connsiteX10" fmla="*/ 6208149 w 6430848"/>
              <a:gd name="connsiteY10" fmla="*/ 0 h 1336197"/>
              <a:gd name="connsiteX11" fmla="*/ 6430849 w 6430848"/>
              <a:gd name="connsiteY11" fmla="*/ 222700 h 1336197"/>
              <a:gd name="connsiteX12" fmla="*/ 6430848 w 6430848"/>
              <a:gd name="connsiteY12" fmla="*/ 1113498 h 1336197"/>
              <a:gd name="connsiteX13" fmla="*/ 6208148 w 6430848"/>
              <a:gd name="connsiteY13" fmla="*/ 1336198 h 1336197"/>
              <a:gd name="connsiteX14" fmla="*/ 5722662 w 6430848"/>
              <a:gd name="connsiteY14" fmla="*/ 1336198 h 1336197"/>
              <a:gd name="connsiteX15" fmla="*/ 4937903 w 6430848"/>
              <a:gd name="connsiteY15" fmla="*/ 1336198 h 1336197"/>
              <a:gd name="connsiteX16" fmla="*/ 4272853 w 6430848"/>
              <a:gd name="connsiteY16" fmla="*/ 1336198 h 1336197"/>
              <a:gd name="connsiteX17" fmla="*/ 3787367 w 6430848"/>
              <a:gd name="connsiteY17" fmla="*/ 1336198 h 1336197"/>
              <a:gd name="connsiteX18" fmla="*/ 3122317 w 6430848"/>
              <a:gd name="connsiteY18" fmla="*/ 1336197 h 1336197"/>
              <a:gd name="connsiteX19" fmla="*/ 2337558 w 6430848"/>
              <a:gd name="connsiteY19" fmla="*/ 1336197 h 1336197"/>
              <a:gd name="connsiteX20" fmla="*/ 1732363 w 6430848"/>
              <a:gd name="connsiteY20" fmla="*/ 1336197 h 1336197"/>
              <a:gd name="connsiteX21" fmla="*/ 1127168 w 6430848"/>
              <a:gd name="connsiteY21" fmla="*/ 1336197 h 1336197"/>
              <a:gd name="connsiteX22" fmla="*/ 222700 w 6430848"/>
              <a:gd name="connsiteY22" fmla="*/ 1336197 h 1336197"/>
              <a:gd name="connsiteX23" fmla="*/ 0 w 6430848"/>
              <a:gd name="connsiteY23" fmla="*/ 1113497 h 1336197"/>
              <a:gd name="connsiteX24" fmla="*/ 0 w 6430848"/>
              <a:gd name="connsiteY24" fmla="*/ 650283 h 1336197"/>
              <a:gd name="connsiteX25" fmla="*/ 0 w 6430848"/>
              <a:gd name="connsiteY25" fmla="*/ 222700 h 1336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430848" h="1336197" fill="none" extrusionOk="0">
                <a:moveTo>
                  <a:pt x="0" y="222700"/>
                </a:moveTo>
                <a:cubicBezTo>
                  <a:pt x="-13731" y="81487"/>
                  <a:pt x="119910" y="6330"/>
                  <a:pt x="222700" y="0"/>
                </a:cubicBezTo>
                <a:cubicBezTo>
                  <a:pt x="448104" y="-3268"/>
                  <a:pt x="749515" y="-17508"/>
                  <a:pt x="947604" y="0"/>
                </a:cubicBezTo>
                <a:cubicBezTo>
                  <a:pt x="1145693" y="17508"/>
                  <a:pt x="1268074" y="14610"/>
                  <a:pt x="1552800" y="0"/>
                </a:cubicBezTo>
                <a:cubicBezTo>
                  <a:pt x="1837526" y="-14610"/>
                  <a:pt x="1834143" y="4886"/>
                  <a:pt x="2038286" y="0"/>
                </a:cubicBezTo>
                <a:cubicBezTo>
                  <a:pt x="2242429" y="-4886"/>
                  <a:pt x="2523907" y="27377"/>
                  <a:pt x="2763191" y="0"/>
                </a:cubicBezTo>
                <a:cubicBezTo>
                  <a:pt x="3002476" y="-27377"/>
                  <a:pt x="3050944" y="-23815"/>
                  <a:pt x="3308531" y="0"/>
                </a:cubicBezTo>
                <a:cubicBezTo>
                  <a:pt x="3566118" y="23815"/>
                  <a:pt x="3706891" y="-35477"/>
                  <a:pt x="4033436" y="0"/>
                </a:cubicBezTo>
                <a:cubicBezTo>
                  <a:pt x="4359981" y="35477"/>
                  <a:pt x="4473611" y="-22113"/>
                  <a:pt x="4818195" y="0"/>
                </a:cubicBezTo>
                <a:cubicBezTo>
                  <a:pt x="5162779" y="22113"/>
                  <a:pt x="5229692" y="21081"/>
                  <a:pt x="5423390" y="0"/>
                </a:cubicBezTo>
                <a:cubicBezTo>
                  <a:pt x="5617089" y="-21081"/>
                  <a:pt x="5843852" y="-34"/>
                  <a:pt x="6208149" y="0"/>
                </a:cubicBezTo>
                <a:cubicBezTo>
                  <a:pt x="6329863" y="8869"/>
                  <a:pt x="6440684" y="125678"/>
                  <a:pt x="6430849" y="222700"/>
                </a:cubicBezTo>
                <a:cubicBezTo>
                  <a:pt x="6469905" y="527377"/>
                  <a:pt x="6414028" y="827425"/>
                  <a:pt x="6430848" y="1113498"/>
                </a:cubicBezTo>
                <a:cubicBezTo>
                  <a:pt x="6418103" y="1217417"/>
                  <a:pt x="6319041" y="1337649"/>
                  <a:pt x="6208148" y="1336198"/>
                </a:cubicBezTo>
                <a:cubicBezTo>
                  <a:pt x="6058239" y="1352638"/>
                  <a:pt x="5903016" y="1340161"/>
                  <a:pt x="5722662" y="1336198"/>
                </a:cubicBezTo>
                <a:cubicBezTo>
                  <a:pt x="5542308" y="1332235"/>
                  <a:pt x="5304126" y="1343477"/>
                  <a:pt x="4937903" y="1336198"/>
                </a:cubicBezTo>
                <a:cubicBezTo>
                  <a:pt x="4571680" y="1328919"/>
                  <a:pt x="4594717" y="1318485"/>
                  <a:pt x="4272853" y="1336198"/>
                </a:cubicBezTo>
                <a:cubicBezTo>
                  <a:pt x="3950989" y="1353912"/>
                  <a:pt x="4005871" y="1333627"/>
                  <a:pt x="3787367" y="1336198"/>
                </a:cubicBezTo>
                <a:cubicBezTo>
                  <a:pt x="3568863" y="1338769"/>
                  <a:pt x="3285449" y="1344982"/>
                  <a:pt x="3122317" y="1336197"/>
                </a:cubicBezTo>
                <a:cubicBezTo>
                  <a:pt x="2959185" y="1327412"/>
                  <a:pt x="2673541" y="1300039"/>
                  <a:pt x="2337558" y="1336197"/>
                </a:cubicBezTo>
                <a:cubicBezTo>
                  <a:pt x="2001575" y="1372355"/>
                  <a:pt x="1980394" y="1352609"/>
                  <a:pt x="1732363" y="1336197"/>
                </a:cubicBezTo>
                <a:cubicBezTo>
                  <a:pt x="1484333" y="1319785"/>
                  <a:pt x="1274525" y="1350647"/>
                  <a:pt x="1127168" y="1336197"/>
                </a:cubicBezTo>
                <a:cubicBezTo>
                  <a:pt x="979811" y="1321747"/>
                  <a:pt x="651453" y="1310155"/>
                  <a:pt x="222700" y="1336197"/>
                </a:cubicBezTo>
                <a:cubicBezTo>
                  <a:pt x="88881" y="1337042"/>
                  <a:pt x="6488" y="1226389"/>
                  <a:pt x="0" y="1113497"/>
                </a:cubicBezTo>
                <a:cubicBezTo>
                  <a:pt x="-20285" y="930542"/>
                  <a:pt x="-14138" y="878388"/>
                  <a:pt x="0" y="650283"/>
                </a:cubicBezTo>
                <a:cubicBezTo>
                  <a:pt x="14138" y="422178"/>
                  <a:pt x="15967" y="397888"/>
                  <a:pt x="0" y="222700"/>
                </a:cubicBezTo>
                <a:close/>
              </a:path>
              <a:path w="6430848" h="1336197" stroke="0" extrusionOk="0">
                <a:moveTo>
                  <a:pt x="0" y="222700"/>
                </a:moveTo>
                <a:cubicBezTo>
                  <a:pt x="-3655" y="97452"/>
                  <a:pt x="80161" y="7336"/>
                  <a:pt x="222700" y="0"/>
                </a:cubicBezTo>
                <a:cubicBezTo>
                  <a:pt x="460552" y="27772"/>
                  <a:pt x="783684" y="20012"/>
                  <a:pt x="1007459" y="0"/>
                </a:cubicBezTo>
                <a:cubicBezTo>
                  <a:pt x="1231234" y="-20012"/>
                  <a:pt x="1470947" y="-10396"/>
                  <a:pt x="1612654" y="0"/>
                </a:cubicBezTo>
                <a:cubicBezTo>
                  <a:pt x="1754362" y="10396"/>
                  <a:pt x="1940923" y="15014"/>
                  <a:pt x="2157995" y="0"/>
                </a:cubicBezTo>
                <a:cubicBezTo>
                  <a:pt x="2375067" y="-15014"/>
                  <a:pt x="2617556" y="20428"/>
                  <a:pt x="2882900" y="0"/>
                </a:cubicBezTo>
                <a:cubicBezTo>
                  <a:pt x="3148245" y="-20428"/>
                  <a:pt x="3275311" y="19595"/>
                  <a:pt x="3488095" y="0"/>
                </a:cubicBezTo>
                <a:cubicBezTo>
                  <a:pt x="3700880" y="-19595"/>
                  <a:pt x="4017509" y="29041"/>
                  <a:pt x="4272854" y="0"/>
                </a:cubicBezTo>
                <a:cubicBezTo>
                  <a:pt x="4528199" y="-29041"/>
                  <a:pt x="4685806" y="14809"/>
                  <a:pt x="4818195" y="0"/>
                </a:cubicBezTo>
                <a:cubicBezTo>
                  <a:pt x="4950584" y="-14809"/>
                  <a:pt x="5234624" y="14866"/>
                  <a:pt x="5602954" y="0"/>
                </a:cubicBezTo>
                <a:cubicBezTo>
                  <a:pt x="5971284" y="-14866"/>
                  <a:pt x="6011564" y="-11882"/>
                  <a:pt x="6208149" y="0"/>
                </a:cubicBezTo>
                <a:cubicBezTo>
                  <a:pt x="6320572" y="-605"/>
                  <a:pt x="6437477" y="81530"/>
                  <a:pt x="6430849" y="222700"/>
                </a:cubicBezTo>
                <a:cubicBezTo>
                  <a:pt x="6438787" y="544290"/>
                  <a:pt x="6483204" y="764829"/>
                  <a:pt x="6430848" y="1113498"/>
                </a:cubicBezTo>
                <a:cubicBezTo>
                  <a:pt x="6445752" y="1226882"/>
                  <a:pt x="6318901" y="1333066"/>
                  <a:pt x="6208148" y="1336198"/>
                </a:cubicBezTo>
                <a:cubicBezTo>
                  <a:pt x="5930265" y="1371264"/>
                  <a:pt x="5598676" y="1346231"/>
                  <a:pt x="5423389" y="1336198"/>
                </a:cubicBezTo>
                <a:cubicBezTo>
                  <a:pt x="5248102" y="1326165"/>
                  <a:pt x="4845293" y="1374746"/>
                  <a:pt x="4638631" y="1336198"/>
                </a:cubicBezTo>
                <a:cubicBezTo>
                  <a:pt x="4431969" y="1297650"/>
                  <a:pt x="4168765" y="1339516"/>
                  <a:pt x="3973581" y="1336198"/>
                </a:cubicBezTo>
                <a:cubicBezTo>
                  <a:pt x="3778397" y="1332881"/>
                  <a:pt x="3646042" y="1330306"/>
                  <a:pt x="3368385" y="1336198"/>
                </a:cubicBezTo>
                <a:cubicBezTo>
                  <a:pt x="3090728" y="1342089"/>
                  <a:pt x="3104569" y="1316957"/>
                  <a:pt x="2882899" y="1336197"/>
                </a:cubicBezTo>
                <a:cubicBezTo>
                  <a:pt x="2661229" y="1355437"/>
                  <a:pt x="2482622" y="1313031"/>
                  <a:pt x="2337558" y="1336197"/>
                </a:cubicBezTo>
                <a:cubicBezTo>
                  <a:pt x="2192494" y="1359363"/>
                  <a:pt x="2004974" y="1318746"/>
                  <a:pt x="1792217" y="1336197"/>
                </a:cubicBezTo>
                <a:cubicBezTo>
                  <a:pt x="1579460" y="1353648"/>
                  <a:pt x="1440172" y="1329479"/>
                  <a:pt x="1187022" y="1336197"/>
                </a:cubicBezTo>
                <a:cubicBezTo>
                  <a:pt x="933873" y="1342915"/>
                  <a:pt x="569469" y="1293613"/>
                  <a:pt x="222700" y="1336197"/>
                </a:cubicBezTo>
                <a:cubicBezTo>
                  <a:pt x="72692" y="1350443"/>
                  <a:pt x="623" y="1232926"/>
                  <a:pt x="0" y="1113497"/>
                </a:cubicBezTo>
                <a:cubicBezTo>
                  <a:pt x="7978" y="969569"/>
                  <a:pt x="5623" y="888267"/>
                  <a:pt x="0" y="694822"/>
                </a:cubicBezTo>
                <a:cubicBezTo>
                  <a:pt x="-5623" y="501378"/>
                  <a:pt x="-20408" y="343157"/>
                  <a:pt x="0" y="222700"/>
                </a:cubicBezTo>
                <a:close/>
              </a:path>
            </a:pathLst>
          </a:custGeom>
          <a:solidFill>
            <a:schemeClr val="accent2">
              <a:lumMod val="20000"/>
              <a:lumOff val="80000"/>
            </a:schemeClr>
          </a:solidFill>
          <a:ln w="22225" cap="flat" cmpd="sng" algn="ctr">
            <a:noFill/>
            <a:prstDash val="solid"/>
            <a:round/>
            <a:headEnd type="none" w="med" len="med"/>
            <a:tailEnd type="none" w="med" len="med"/>
            <a:extLst>
              <a:ext uri="{C807C97D-BFC1-408E-A445-0C87EB9F89A2}">
                <ask:lineSketchStyleProps xmlns:ask="http://schemas.microsoft.com/office/drawing/2018/sketchyshapes" sd="1219033472">
                  <a:prstGeom prst="flowChartAlternateProcess">
                    <a:avLst/>
                  </a:prstGeom>
                  <ask:type>
                    <ask:lineSketchFreehand/>
                  </ask:type>
                </ask:lineSketchStyleProps>
              </a:ext>
            </a:extLst>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rtlCol="0" anchor="ctr"/>
          <a:lstStyle/>
          <a:p>
            <a:pPr algn="ctr"/>
            <a:r>
              <a:rPr lang="en-US" sz="2800" i="1" dirty="0">
                <a:latin typeface="Helvetica" pitchFamily="2" charset="0"/>
              </a:rPr>
              <a:t>Lower carbon savings from the </a:t>
            </a:r>
          </a:p>
          <a:p>
            <a:pPr algn="ctr"/>
            <a:r>
              <a:rPr lang="en-US" sz="2800" i="1" dirty="0">
                <a:latin typeface="Helvetica" pitchFamily="2" charset="0"/>
              </a:rPr>
              <a:t>non-scheduling signal’s perspective</a:t>
            </a:r>
          </a:p>
        </p:txBody>
      </p:sp>
    </p:spTree>
    <p:custDataLst>
      <p:tags r:id="rId1"/>
    </p:custDataLst>
    <p:extLst>
      <p:ext uri="{BB962C8B-B14F-4D97-AF65-F5344CB8AC3E}">
        <p14:creationId xmlns:p14="http://schemas.microsoft.com/office/powerpoint/2010/main" val="37058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5.3|7|5.4|9.2|8.7|11.7|2.9|6.6"/>
</p:tagLst>
</file>

<file path=ppt/tags/tag2.xml><?xml version="1.0" encoding="utf-8"?>
<p:tagLst xmlns:a="http://schemas.openxmlformats.org/drawingml/2006/main" xmlns:r="http://schemas.openxmlformats.org/officeDocument/2006/relationships" xmlns:p="http://schemas.openxmlformats.org/presentationml/2006/main">
  <p:tag name="TIMING" val="|20.4|9.5|4.6|19|9.2|3"/>
</p:tagLst>
</file>

<file path=ppt/tags/tag3.xml><?xml version="1.0" encoding="utf-8"?>
<p:tagLst xmlns:a="http://schemas.openxmlformats.org/drawingml/2006/main" xmlns:r="http://schemas.openxmlformats.org/officeDocument/2006/relationships" xmlns:p="http://schemas.openxmlformats.org/presentationml/2006/main">
  <p:tag name="TIMING" val="|18.2|7.2|12.5|14.8"/>
</p:tagLst>
</file>

<file path=ppt/tags/tag4.xml><?xml version="1.0" encoding="utf-8"?>
<p:tagLst xmlns:a="http://schemas.openxmlformats.org/drawingml/2006/main" xmlns:r="http://schemas.openxmlformats.org/officeDocument/2006/relationships" xmlns:p="http://schemas.openxmlformats.org/presentationml/2006/main">
  <p:tag name="TIMING" val="|43.6"/>
</p:tagLst>
</file>

<file path=ppt/tags/tag5.xml><?xml version="1.0" encoding="utf-8"?>
<p:tagLst xmlns:a="http://schemas.openxmlformats.org/drawingml/2006/main" xmlns:r="http://schemas.openxmlformats.org/officeDocument/2006/relationships" xmlns:p="http://schemas.openxmlformats.org/presentationml/2006/main">
  <p:tag name="TIMING" val="|23.3|7.7|1.7|2.9|5.6|1.1|3.2"/>
</p:tagLst>
</file>

<file path=ppt/tags/tag6.xml><?xml version="1.0" encoding="utf-8"?>
<p:tagLst xmlns:a="http://schemas.openxmlformats.org/drawingml/2006/main" xmlns:r="http://schemas.openxmlformats.org/officeDocument/2006/relationships" xmlns:p="http://schemas.openxmlformats.org/presentationml/2006/main">
  <p:tag name="TIMING" val="|39.9"/>
</p:tagLst>
</file>

<file path=ppt/tags/tag7.xml><?xml version="1.0" encoding="utf-8"?>
<p:tagLst xmlns:a="http://schemas.openxmlformats.org/drawingml/2006/main" xmlns:r="http://schemas.openxmlformats.org/officeDocument/2006/relationships" xmlns:p="http://schemas.openxmlformats.org/presentationml/2006/main">
  <p:tag name="TIMING" val="|6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20431</TotalTime>
  <Words>1492</Words>
  <Application>Microsoft Macintosh PowerPoint</Application>
  <PresentationFormat>Widescreen</PresentationFormat>
  <Paragraphs>153</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Cambria Math</vt:lpstr>
      <vt:lpstr>Helvetica</vt:lpstr>
      <vt:lpstr>Slack-Lato</vt:lpstr>
      <vt:lpstr>Office Theme</vt:lpstr>
      <vt:lpstr>On the Implications of Choosing Average versus Marginal Carbon Intensity Signals on Carbon-aware Optimizations</vt:lpstr>
      <vt:lpstr>Energy Mix and Carbon Intensity</vt:lpstr>
      <vt:lpstr>Average and Marginal Carbon Intensity</vt:lpstr>
      <vt:lpstr>Research Question</vt:lpstr>
      <vt:lpstr>Methodology</vt:lpstr>
      <vt:lpstr>Temporal Shifting</vt:lpstr>
      <vt:lpstr>Impacts of Temporal Shifting</vt:lpstr>
      <vt:lpstr>Spatial Shifting</vt:lpstr>
      <vt:lpstr>Impacts of Spatial Shifting</vt:lpstr>
      <vt:lpstr>Summary and Conclusions</vt:lpstr>
      <vt:lpstr>Thank you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Tammy Sukprasert</dc:creator>
  <cp:lastModifiedBy>Tammy Sukprasert</cp:lastModifiedBy>
  <cp:revision>32</cp:revision>
  <dcterms:created xsi:type="dcterms:W3CDTF">2024-05-22T15:43:44Z</dcterms:created>
  <dcterms:modified xsi:type="dcterms:W3CDTF">2024-06-10T16:27:06Z</dcterms:modified>
</cp:coreProperties>
</file>